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60" r:id="rId3"/>
    <p:sldId id="261" r:id="rId4"/>
    <p:sldId id="262" r:id="rId5"/>
    <p:sldId id="263" r:id="rId6"/>
    <p:sldId id="275" r:id="rId7"/>
    <p:sldId id="276" r:id="rId8"/>
    <p:sldId id="277" r:id="rId9"/>
    <p:sldId id="264" r:id="rId10"/>
    <p:sldId id="265" r:id="rId11"/>
    <p:sldId id="270" r:id="rId12"/>
    <p:sldId id="272" r:id="rId13"/>
    <p:sldId id="273" r:id="rId14"/>
    <p:sldId id="278" r:id="rId15"/>
    <p:sldId id="279" r:id="rId16"/>
    <p:sldId id="280" r:id="rId17"/>
    <p:sldId id="281" r:id="rId18"/>
    <p:sldId id="282" r:id="rId19"/>
    <p:sldId id="283" r:id="rId20"/>
    <p:sldId id="301" r:id="rId21"/>
    <p:sldId id="284" r:id="rId22"/>
    <p:sldId id="286" r:id="rId23"/>
    <p:sldId id="287" r:id="rId24"/>
    <p:sldId id="285" r:id="rId25"/>
    <p:sldId id="291" r:id="rId26"/>
    <p:sldId id="295" r:id="rId27"/>
    <p:sldId id="257" r:id="rId28"/>
    <p:sldId id="290" r:id="rId29"/>
    <p:sldId id="258" r:id="rId30"/>
    <p:sldId id="302" r:id="rId31"/>
    <p:sldId id="303" r:id="rId32"/>
    <p:sldId id="297" r:id="rId33"/>
    <p:sldId id="296" r:id="rId34"/>
    <p:sldId id="259" r:id="rId35"/>
    <p:sldId id="304" r:id="rId36"/>
    <p:sldId id="306" r:id="rId37"/>
    <p:sldId id="305" r:id="rId3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822"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E9CF6E-4776-474E-98DD-6DE70AD4BF49}" type="datetimeFigureOut">
              <a:rPr lang="ru-RU" smtClean="0"/>
              <a:t>15.05.2017</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CCC294-4D53-452D-A1BA-8BB5E187D8AC}" type="slidenum">
              <a:rPr lang="ru-RU" smtClean="0"/>
              <a:t>‹#›</a:t>
            </a:fld>
            <a:endParaRPr lang="ru-RU"/>
          </a:p>
        </p:txBody>
      </p:sp>
    </p:spTree>
    <p:extLst>
      <p:ext uri="{BB962C8B-B14F-4D97-AF65-F5344CB8AC3E}">
        <p14:creationId xmlns:p14="http://schemas.microsoft.com/office/powerpoint/2010/main" val="1330844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945AFE-E45E-4151-9A4C-E48E1D996F7F}" type="slidenum">
              <a:rPr lang="ru-RU" altLang="ru-RU"/>
              <a:pPr/>
              <a:t>3</a:t>
            </a:fld>
            <a:endParaRPr lang="ru-RU" altLang="ru-RU"/>
          </a:p>
        </p:txBody>
      </p:sp>
      <p:sp>
        <p:nvSpPr>
          <p:cNvPr id="140290" name="Rectangle 2"/>
          <p:cNvSpPr>
            <a:spLocks noGrp="1" noRot="1" noChangeAspect="1" noChangeArrowheads="1" noTextEdit="1"/>
          </p:cNvSpPr>
          <p:nvPr>
            <p:ph type="sldImg"/>
          </p:nvPr>
        </p:nvSpPr>
        <p:spPr>
          <a:xfrm>
            <a:off x="384175" y="687388"/>
            <a:ext cx="6091238" cy="3427412"/>
          </a:xfrm>
          <a:ln/>
        </p:spPr>
      </p:sp>
      <p:sp>
        <p:nvSpPr>
          <p:cNvPr id="140291" name="Rectangle 3"/>
          <p:cNvSpPr>
            <a:spLocks noGrp="1" noChangeArrowheads="1"/>
          </p:cNvSpPr>
          <p:nvPr>
            <p:ph type="body" idx="1"/>
          </p:nvPr>
        </p:nvSpPr>
        <p:spPr>
          <a:xfrm>
            <a:off x="914400" y="4341813"/>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2445" tIns="46222" rIns="92445" bIns="46222"/>
          <a:lstStyle/>
          <a:p>
            <a:pPr marL="114300" indent="-114300"/>
            <a:endParaRPr lang="ru-RU" altLang="ru-RU"/>
          </a:p>
        </p:txBody>
      </p:sp>
    </p:spTree>
    <p:extLst>
      <p:ext uri="{BB962C8B-B14F-4D97-AF65-F5344CB8AC3E}">
        <p14:creationId xmlns:p14="http://schemas.microsoft.com/office/powerpoint/2010/main" val="1518123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6CB8D2-A0EA-47A4-A6F3-F8508A45AC86}" type="slidenum">
              <a:rPr lang="ru-RU" altLang="ru-RU"/>
              <a:pPr/>
              <a:t>6</a:t>
            </a:fld>
            <a:endParaRPr lang="ru-RU" altLang="ru-RU"/>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685800" y="4343400"/>
            <a:ext cx="5486400" cy="3581400"/>
          </a:xfrm>
        </p:spPr>
        <p:txBody>
          <a:bodyPr/>
          <a:lstStyle/>
          <a:p>
            <a:pPr>
              <a:tabLst>
                <a:tab pos="2514600" algn="l"/>
              </a:tabLst>
            </a:pPr>
            <a:r>
              <a:rPr lang="en-GB" altLang="ru-RU" sz="1100"/>
              <a:t>Understanding остеопороз  (8)	Sources: Melton LJ, et al. J Bone Miner Res 	1992;7:1005–10; World остеопороз  Day 	Factsheet. IOF 1998; World остеопороз  	Day Factsheet. IOF 2000</a:t>
            </a:r>
          </a:p>
          <a:p>
            <a:pPr eaLnBrk="0" hangingPunct="0">
              <a:spcBef>
                <a:spcPct val="0"/>
              </a:spcBef>
              <a:tabLst>
                <a:tab pos="2514600" algn="l"/>
              </a:tabLst>
            </a:pPr>
            <a:endParaRPr lang="en-GB" altLang="ru-RU" sz="1100"/>
          </a:p>
          <a:p>
            <a:pPr>
              <a:tabLst>
                <a:tab pos="2514600" algn="l"/>
              </a:tabLst>
            </a:pPr>
            <a:r>
              <a:rPr lang="en-GB" altLang="ru-RU" sz="1100"/>
              <a:t>Aside from the human cost, the economic burden of остеопороз  is enormous. остеопороз  poses an immense cost to healthcare services, society и individuals. Direct costs for health и hospital care are paralleled by the indirect costs, such as lost wages, sick leave, unemployment и disability pay, loss of productivity, community expenses, и psychological distress (Lips 2003). </a:t>
            </a:r>
          </a:p>
          <a:p>
            <a:pPr>
              <a:buFontTx/>
              <a:buChar char="•"/>
              <a:tabLst>
                <a:tab pos="2514600" algn="l"/>
              </a:tabLst>
            </a:pPr>
            <a:r>
              <a:rPr lang="en-GB" altLang="ru-RU" sz="1100"/>
              <a:t>Data show that the economic cost of остеопороз  is similar to that of cardiovascular disease и asthma (NOF 2000, AHA 1999, NHLBI 1999).</a:t>
            </a:r>
          </a:p>
          <a:p>
            <a:pPr>
              <a:buFontTx/>
              <a:buChar char="•"/>
              <a:tabLst>
                <a:tab pos="2514600" algn="l"/>
              </a:tabLst>
            </a:pPr>
            <a:r>
              <a:rPr lang="en-GB" altLang="ru-RU" sz="1100"/>
              <a:t>The number of hospital beds associated with остеопороз  is nowвысокого er than for many other diseases, including diabetes, myocardial infarction и breast cancer, in wo мужчины over 45 годs of age (EU остеопороз  Consultation Panel, 2002).</a:t>
            </a:r>
          </a:p>
          <a:p>
            <a:pPr>
              <a:tabLst>
                <a:tab pos="2514600" algn="l"/>
              </a:tabLst>
            </a:pPr>
            <a:endParaRPr lang="en-GB" altLang="ru-RU" sz="1100"/>
          </a:p>
        </p:txBody>
      </p:sp>
    </p:spTree>
    <p:extLst>
      <p:ext uri="{BB962C8B-B14F-4D97-AF65-F5344CB8AC3E}">
        <p14:creationId xmlns:p14="http://schemas.microsoft.com/office/powerpoint/2010/main" val="1270513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C681C2-102E-4117-A14E-95FD61B85154}" type="slidenum">
              <a:rPr lang="ru-RU" altLang="ru-RU"/>
              <a:pPr/>
              <a:t>7</a:t>
            </a:fld>
            <a:endParaRPr lang="ru-RU" altLang="ru-RU"/>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2018265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1A90C-4BDA-40A8-BDCF-2497CE71D06A}" type="slidenum">
              <a:rPr lang="en-US" altLang="ru-RU"/>
              <a:pPr/>
              <a:t>12</a:t>
            </a:fld>
            <a:endParaRPr lang="en-US" altLang="ru-RU"/>
          </a:p>
        </p:txBody>
      </p:sp>
      <p:sp>
        <p:nvSpPr>
          <p:cNvPr id="1163266" name="Rectangle 2"/>
          <p:cNvSpPr>
            <a:spLocks noGrp="1" noRot="1" noChangeAspect="1" noChangeArrowheads="1" noTextEdit="1"/>
          </p:cNvSpPr>
          <p:nvPr>
            <p:ph type="sldImg"/>
          </p:nvPr>
        </p:nvSpPr>
        <p:spPr>
          <a:xfrm>
            <a:off x="98425" y="747713"/>
            <a:ext cx="6621463" cy="3725862"/>
          </a:xfrm>
          <a:ln/>
        </p:spPr>
      </p:sp>
      <p:sp>
        <p:nvSpPr>
          <p:cNvPr id="1163267" name="Rectangle 3"/>
          <p:cNvSpPr>
            <a:spLocks noGrp="1" noChangeArrowheads="1"/>
          </p:cNvSpPr>
          <p:nvPr>
            <p:ph type="body" idx="1"/>
          </p:nvPr>
        </p:nvSpPr>
        <p:spPr>
          <a:xfrm>
            <a:off x="1050925" y="4583113"/>
            <a:ext cx="4725988" cy="4473575"/>
          </a:xfrm>
        </p:spPr>
        <p:txBody>
          <a:bodyPr lIns="89940" tIns="44970" rIns="89940" bIns="44970"/>
          <a:lstStyle/>
          <a:p>
            <a:pPr marL="114300" indent="-114300"/>
            <a:r>
              <a:rPr lang="en-US" altLang="ru-RU" b="1">
                <a:cs typeface="Times New Roman" panose="02020603050405020304" pitchFamily="18" charset="0"/>
              </a:rPr>
              <a:t>Decreased Bone Mass With Age</a:t>
            </a:r>
            <a:endParaRPr lang="en-US" altLang="ru-RU">
              <a:cs typeface="Times New Roman" panose="02020603050405020304" pitchFamily="18" charset="0"/>
            </a:endParaRPr>
          </a:p>
          <a:p>
            <a:pPr marL="114300" indent="-114300">
              <a:buFontTx/>
              <a:buChar char="•"/>
            </a:pPr>
            <a:r>
              <a:rPr lang="en-US" altLang="ru-RU">
                <a:cs typeface="Times New Roman" panose="02020603050405020304" pitchFamily="18" charset="0"/>
              </a:rPr>
              <a:t>The graph demonstrates conceptual changes in bone mineral density (BMD) following menopause.</a:t>
            </a:r>
          </a:p>
          <a:p>
            <a:pPr marL="114300" indent="-114300">
              <a:buFontTx/>
              <a:buChar char="•"/>
            </a:pPr>
            <a:r>
              <a:rPr lang="en-US" altLang="ru-RU">
                <a:cs typeface="Times New Roman" panose="02020603050405020304" pitchFamily="18" charset="0"/>
              </a:rPr>
              <a:t>Peak bone mass is typically achieved around the age of 30 in women.</a:t>
            </a:r>
            <a:r>
              <a:rPr lang="en-US" altLang="ru-RU" baseline="30000">
                <a:cs typeface="Times New Roman" panose="02020603050405020304" pitchFamily="18" charset="0"/>
              </a:rPr>
              <a:t>1,2</a:t>
            </a:r>
            <a:r>
              <a:rPr lang="en-US" altLang="ru-RU">
                <a:cs typeface="Times New Roman" panose="02020603050405020304" pitchFamily="18" charset="0"/>
              </a:rPr>
              <a:t>  Most women experience menopause in their late 40s or early 50s.  After menopause, accelerated bone loss occurs over the next 5 years with a rate of loss of as much as 3% to 5% annually.  Over a woman</a:t>
            </a:r>
            <a:r>
              <a:rPr lang="en-US" altLang="ru-RU">
                <a:latin typeface="Times New Roman" panose="02020603050405020304" pitchFamily="18" charset="0"/>
                <a:cs typeface="Times New Roman" panose="02020603050405020304" pitchFamily="18" charset="0"/>
              </a:rPr>
              <a:t>’</a:t>
            </a:r>
            <a:r>
              <a:rPr lang="en-US" altLang="ru-RU">
                <a:cs typeface="Times New Roman" panose="02020603050405020304" pitchFamily="18" charset="0"/>
              </a:rPr>
              <a:t>s lifetime, 35% of peak bone mass may be lost. </a:t>
            </a:r>
          </a:p>
          <a:p>
            <a:pPr marL="114300" indent="-114300">
              <a:buFontTx/>
              <a:buChar char="•"/>
            </a:pPr>
            <a:r>
              <a:rPr lang="en-US" altLang="ru-RU">
                <a:cs typeface="Times New Roman" panose="02020603050405020304" pitchFamily="18" charset="0"/>
              </a:rPr>
              <a:t>Bone is lost at all skeletal sites, but the rate of loss is not the same at all sites.</a:t>
            </a:r>
            <a:r>
              <a:rPr lang="en-US" altLang="ru-RU" baseline="30000">
                <a:cs typeface="Times New Roman" panose="02020603050405020304" pitchFamily="18" charset="0"/>
              </a:rPr>
              <a:t>1</a:t>
            </a:r>
            <a:r>
              <a:rPr lang="en-US" altLang="ru-RU">
                <a:cs typeface="Times New Roman" panose="02020603050405020304" pitchFamily="18" charset="0"/>
              </a:rPr>
              <a:t>  The rate of bone loss following menopause is greater in trabecular bone than in cortical bone.</a:t>
            </a:r>
            <a:r>
              <a:rPr lang="en-US" altLang="ru-RU" baseline="30000">
                <a:cs typeface="Times New Roman" panose="02020603050405020304" pitchFamily="18" charset="0"/>
              </a:rPr>
              <a:t>2</a:t>
            </a:r>
            <a:r>
              <a:rPr lang="en-US" altLang="ru-RU">
                <a:cs typeface="Times New Roman" panose="02020603050405020304" pitchFamily="18" charset="0"/>
              </a:rPr>
              <a:t> </a:t>
            </a:r>
          </a:p>
          <a:p>
            <a:pPr marL="114300" indent="-114300">
              <a:buFontTx/>
              <a:buChar char="•"/>
            </a:pPr>
            <a:r>
              <a:rPr lang="en-US" altLang="ru-RU">
                <a:cs typeface="Times New Roman" panose="02020603050405020304" pitchFamily="18" charset="0"/>
              </a:rPr>
              <a:t>Trabecular bone is found primarily in the axial skeleton (eg, vertebrae) and the ends of long bones.  Cortical bone is the predominant form in the appendicular skeleton (eg, the shafts of long bones) and as a shell around trabecular bone.</a:t>
            </a:r>
          </a:p>
          <a:p>
            <a:pPr marL="114300" indent="-114300">
              <a:buFontTx/>
              <a:buChar char="•"/>
            </a:pPr>
            <a:endParaRPr lang="en-US" altLang="ru-RU">
              <a:cs typeface="Times New Roman" panose="02020603050405020304" pitchFamily="18" charset="0"/>
            </a:endParaRPr>
          </a:p>
          <a:p>
            <a:pPr marL="114300" indent="-114300">
              <a:buFontTx/>
              <a:buChar char="•"/>
            </a:pPr>
            <a:endParaRPr lang="en-US" altLang="ru-RU">
              <a:cs typeface="Times New Roman" panose="02020603050405020304" pitchFamily="18" charset="0"/>
            </a:endParaRPr>
          </a:p>
          <a:p>
            <a:pPr marL="114300" indent="-114300">
              <a:buFontTx/>
              <a:buChar char="•"/>
            </a:pPr>
            <a:endParaRPr lang="en-US" altLang="ru-RU">
              <a:cs typeface="Times New Roman" panose="02020603050405020304" pitchFamily="18" charset="0"/>
            </a:endParaRPr>
          </a:p>
          <a:p>
            <a:pPr marL="114300" indent="-114300">
              <a:buFontTx/>
              <a:buChar char="•"/>
            </a:pPr>
            <a:endParaRPr lang="en-US" altLang="ru-RU" sz="1000">
              <a:cs typeface="Times New Roman" panose="02020603050405020304" pitchFamily="18" charset="0"/>
            </a:endParaRPr>
          </a:p>
          <a:p>
            <a:pPr marL="114300" indent="-114300">
              <a:spcBef>
                <a:spcPct val="0"/>
              </a:spcBef>
            </a:pPr>
            <a:r>
              <a:rPr lang="en-US" altLang="ru-RU" sz="1000" b="1">
                <a:cs typeface="Times New Roman" panose="02020603050405020304" pitchFamily="18" charset="0"/>
              </a:rPr>
              <a:t>References: </a:t>
            </a:r>
            <a:endParaRPr lang="en-US" altLang="ru-RU" sz="1000">
              <a:cs typeface="Times New Roman" panose="02020603050405020304" pitchFamily="18" charset="0"/>
            </a:endParaRPr>
          </a:p>
          <a:p>
            <a:pPr marL="114300" indent="-114300">
              <a:spcBef>
                <a:spcPct val="0"/>
              </a:spcBef>
            </a:pPr>
            <a:r>
              <a:rPr lang="en-US" altLang="ru-RU" sz="1000" b="1">
                <a:cs typeface="Times New Roman" panose="02020603050405020304" pitchFamily="18" charset="0"/>
              </a:rPr>
              <a:t>1.  </a:t>
            </a:r>
            <a:r>
              <a:rPr lang="en-US" altLang="ru-RU" sz="1000">
                <a:cs typeface="Times New Roman" panose="02020603050405020304" pitchFamily="18" charset="0"/>
              </a:rPr>
              <a:t>Kanis JA.  Pathogenesis of osteoporosis and fracture.  In: Kanis JA, ed. </a:t>
            </a:r>
            <a:r>
              <a:rPr lang="en-US" altLang="ru-RU" sz="1000" i="1">
                <a:cs typeface="Times New Roman" panose="02020603050405020304" pitchFamily="18" charset="0"/>
              </a:rPr>
              <a:t>Osteoporosis</a:t>
            </a:r>
            <a:r>
              <a:rPr lang="en-US" altLang="ru-RU" sz="1000">
                <a:cs typeface="Times New Roman" panose="02020603050405020304" pitchFamily="18" charset="0"/>
              </a:rPr>
              <a:t>.</a:t>
            </a:r>
          </a:p>
          <a:p>
            <a:pPr marL="114300" indent="-114300">
              <a:spcBef>
                <a:spcPct val="0"/>
              </a:spcBef>
            </a:pPr>
            <a:r>
              <a:rPr lang="en-US" altLang="ru-RU" sz="1000">
                <a:cs typeface="Times New Roman" panose="02020603050405020304" pitchFamily="18" charset="0"/>
              </a:rPr>
              <a:t>     London, England: Blackwell Healthcare Communications Ltd;1997.</a:t>
            </a:r>
          </a:p>
          <a:p>
            <a:pPr marL="114300" indent="-114300">
              <a:spcBef>
                <a:spcPct val="0"/>
              </a:spcBef>
            </a:pPr>
            <a:r>
              <a:rPr lang="en-US" altLang="ru-RU" sz="1000" b="1">
                <a:cs typeface="Times New Roman" panose="02020603050405020304" pitchFamily="18" charset="0"/>
              </a:rPr>
              <a:t>2.  </a:t>
            </a:r>
            <a:r>
              <a:rPr lang="en-US" altLang="ru-RU" sz="1000">
                <a:cs typeface="Times New Roman" panose="02020603050405020304" pitchFamily="18" charset="0"/>
              </a:rPr>
              <a:t>Riggs BL, Melton LJ III.  Involutional osteoporosis. </a:t>
            </a:r>
            <a:r>
              <a:rPr lang="en-US" altLang="ru-RU" sz="1000" i="1">
                <a:cs typeface="Times New Roman" panose="02020603050405020304" pitchFamily="18" charset="0"/>
              </a:rPr>
              <a:t>N Engl J Med</a:t>
            </a:r>
            <a:r>
              <a:rPr lang="en-US" altLang="ru-RU" sz="1000">
                <a:cs typeface="Times New Roman" panose="02020603050405020304" pitchFamily="18" charset="0"/>
              </a:rPr>
              <a:t>. 1986;314:1676</a:t>
            </a:r>
            <a:r>
              <a:rPr lang="en-US" altLang="ru-RU" sz="1000">
                <a:latin typeface="Times New Roman" panose="02020603050405020304" pitchFamily="18" charset="0"/>
                <a:cs typeface="Times New Roman" panose="02020603050405020304" pitchFamily="18" charset="0"/>
              </a:rPr>
              <a:t>–</a:t>
            </a:r>
            <a:endParaRPr lang="en-US" altLang="ru-RU" sz="1000">
              <a:cs typeface="Times New Roman" panose="02020603050405020304" pitchFamily="18" charset="0"/>
            </a:endParaRPr>
          </a:p>
          <a:p>
            <a:pPr marL="114300" indent="-114300">
              <a:spcBef>
                <a:spcPct val="0"/>
              </a:spcBef>
            </a:pPr>
            <a:r>
              <a:rPr lang="en-US" altLang="ru-RU" sz="1000">
                <a:cs typeface="Times New Roman" panose="02020603050405020304" pitchFamily="18" charset="0"/>
              </a:rPr>
              <a:t>     1686.</a:t>
            </a:r>
          </a:p>
        </p:txBody>
      </p:sp>
    </p:spTree>
    <p:extLst>
      <p:ext uri="{BB962C8B-B14F-4D97-AF65-F5344CB8AC3E}">
        <p14:creationId xmlns:p14="http://schemas.microsoft.com/office/powerpoint/2010/main" val="3817335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AB9FE1-D82A-4AC7-A8DA-12BD4BFA5537}" type="slidenum">
              <a:rPr lang="en-US" altLang="ru-RU"/>
              <a:pPr/>
              <a:t>22</a:t>
            </a:fld>
            <a:endParaRPr lang="en-US" altLang="ru-RU"/>
          </a:p>
        </p:txBody>
      </p:sp>
      <p:sp>
        <p:nvSpPr>
          <p:cNvPr id="1044482" name="Rectangle 2"/>
          <p:cNvSpPr>
            <a:spLocks noGrp="1" noRot="1" noChangeAspect="1" noChangeArrowheads="1" noTextEdit="1"/>
          </p:cNvSpPr>
          <p:nvPr>
            <p:ph type="sldImg"/>
          </p:nvPr>
        </p:nvSpPr>
        <p:spPr>
          <a:ln/>
        </p:spPr>
      </p:sp>
      <p:sp>
        <p:nvSpPr>
          <p:cNvPr id="1044483" name="Rectangle 3"/>
          <p:cNvSpPr>
            <a:spLocks noGrp="1" noChangeArrowheads="1"/>
          </p:cNvSpPr>
          <p:nvPr>
            <p:ph type="body" idx="1"/>
          </p:nvPr>
        </p:nvSpPr>
        <p:spPr>
          <a:xfrm>
            <a:off x="908050" y="4722813"/>
            <a:ext cx="4999038" cy="4473575"/>
          </a:xfrm>
        </p:spPr>
        <p:txBody>
          <a:bodyPr/>
          <a:lstStyle/>
          <a:p>
            <a:endParaRPr lang="ru-RU" altLang="ru-RU"/>
          </a:p>
        </p:txBody>
      </p:sp>
    </p:spTree>
    <p:extLst>
      <p:ext uri="{BB962C8B-B14F-4D97-AF65-F5344CB8AC3E}">
        <p14:creationId xmlns:p14="http://schemas.microsoft.com/office/powerpoint/2010/main" val="2661639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5F0BDA-226E-415F-930A-2A9DDE2AD290}" type="slidenum">
              <a:rPr lang="en-US" altLang="ru-RU"/>
              <a:pPr/>
              <a:t>24</a:t>
            </a:fld>
            <a:endParaRPr lang="en-US" altLang="ru-RU"/>
          </a:p>
        </p:txBody>
      </p:sp>
      <p:sp>
        <p:nvSpPr>
          <p:cNvPr id="1042434" name="Rectangle 2"/>
          <p:cNvSpPr>
            <a:spLocks noGrp="1" noRot="1" noChangeAspect="1" noChangeArrowheads="1" noTextEdit="1"/>
          </p:cNvSpPr>
          <p:nvPr>
            <p:ph type="sldImg"/>
          </p:nvPr>
        </p:nvSpPr>
        <p:spPr>
          <a:xfrm>
            <a:off x="96838" y="746125"/>
            <a:ext cx="6624637" cy="3727450"/>
          </a:xfrm>
          <a:ln/>
        </p:spPr>
      </p:sp>
      <p:sp>
        <p:nvSpPr>
          <p:cNvPr id="1042435" name="Rectangle 3"/>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320359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fontAlgn="base"/>
            <a:r>
              <a:rPr lang="ru-RU" b="1" dirty="0" smtClean="0"/>
              <a:t>Количество жидкости в организме.</a:t>
            </a:r>
            <a:r>
              <a:rPr lang="ru-RU" dirty="0" smtClean="0"/>
              <a:t> Определяет объем внутриклеточной, а также меж- и внеклеточной жидкости. Показатель межклеточной жидкости позволяет узнать, нет ли в организме отеков, не задерживается ли жидкость. Если количество межклеточной жидкости, то есть крови и лимфы, ниже нормы, это указывает на сгущение крови или на то, что вы недостаточно пьете, особенно если при этом подвергаетесь физическим нагрузкам. В норме количество жидкости в организме составляет </a:t>
            </a:r>
            <a:r>
              <a:rPr lang="ru-RU" b="1" dirty="0" smtClean="0"/>
              <a:t>45-60%</a:t>
            </a:r>
            <a:r>
              <a:rPr lang="ru-RU" dirty="0" smtClean="0"/>
              <a:t> массы тела.</a:t>
            </a:r>
            <a:br>
              <a:rPr lang="ru-RU" dirty="0" smtClean="0"/>
            </a:br>
            <a:endParaRPr lang="ru-RU" dirty="0" smtClean="0"/>
          </a:p>
          <a:p>
            <a:pPr fontAlgn="base"/>
            <a:r>
              <a:rPr lang="ru-RU" b="1" dirty="0" smtClean="0"/>
              <a:t>2. Индекс массы тела.</a:t>
            </a:r>
            <a:r>
              <a:rPr lang="ru-RU" dirty="0" smtClean="0"/>
              <a:t> Знаменитый ИМТ, который точно знают озабоченные похудением люди, можно определить разными способами, и </a:t>
            </a:r>
            <a:r>
              <a:rPr lang="ru-RU" dirty="0" err="1" smtClean="0"/>
              <a:t>биоимпедансометрия</a:t>
            </a:r>
            <a:r>
              <a:rPr lang="ru-RU" dirty="0" smtClean="0"/>
              <a:t> – один из них. ИМТ – это степень соответствия массы тела росту. Нормальным вес считается при значении ИМТ </a:t>
            </a:r>
            <a:r>
              <a:rPr lang="ru-RU" b="1" dirty="0" smtClean="0"/>
              <a:t>18,50-24,99</a:t>
            </a:r>
            <a:r>
              <a:rPr lang="ru-RU" dirty="0" smtClean="0"/>
              <a:t>. Ниже – недостаточная масса тела, выше – избыточная. Ожирение начинается при ИМТ от 30.</a:t>
            </a:r>
          </a:p>
          <a:p>
            <a:pPr fontAlgn="base"/>
            <a:r>
              <a:rPr lang="ru-RU" b="1" dirty="0" smtClean="0"/>
              <a:t>3. Скорость основного обмена</a:t>
            </a:r>
            <a:r>
              <a:rPr lang="ru-RU" dirty="0" smtClean="0"/>
              <a:t>. Она же: основной метаболизм, базальный метаболизм. Это количество калорий, которое сжигает организм в состоянии покоя за сутки. Эти калории необходимы для жизнедеятельности, и организм их «съест» в любом случае, будете ли вы физически активны или нет. Для каждого это число индивидуально, чем оно выше, тем быстрее вы тратите энергию; чем оно ниже, тем вероятнее набор лишнего веса даже при правильном питании.</a:t>
            </a:r>
          </a:p>
          <a:p>
            <a:pPr fontAlgn="base"/>
            <a:r>
              <a:rPr lang="ru-RU" b="1" dirty="0" smtClean="0"/>
              <a:t>4. Активная клеточная масса</a:t>
            </a:r>
            <a:r>
              <a:rPr lang="ru-RU" dirty="0" smtClean="0"/>
              <a:t>, или АКМ. Это масса внутренних органов, костей, мышц, нервных клеток в совокупности (включая находящуюся в них жидкость). Недостаток ее может говорить о заболеваниях внутренних органов, например, щитовидной железы, и об общем нездоровье. Полезно следить за изменением АКМ, когда вы худеете, чтобы похудение проходило не за ее счет, а за счет жира. В норме АКМ составляет </a:t>
            </a:r>
            <a:r>
              <a:rPr lang="ru-RU" b="1" dirty="0" smtClean="0"/>
              <a:t>75-85%</a:t>
            </a:r>
            <a:r>
              <a:rPr lang="ru-RU" dirty="0" smtClean="0"/>
              <a:t> от веса тела.</a:t>
            </a:r>
          </a:p>
          <a:p>
            <a:pPr fontAlgn="base"/>
            <a:r>
              <a:rPr lang="ru-RU" b="1" dirty="0" smtClean="0"/>
              <a:t>5. Мышечная масса.</a:t>
            </a:r>
            <a:r>
              <a:rPr lang="ru-RU" dirty="0" smtClean="0"/>
              <a:t> Все просто: это общая масса мышц в теле. Этот показатель полезно знать спортсменам и тем, кто занят силовыми тренировками, чтобы узнать, эффективны ли они. Хотите стать сильнее – это тот самый параметр, на который нужно обратить внимание. При неправильном питании, неверной диете и образе жизни вместо жира человек теряет мышечную массу (тем более, она уходит гораздо легче жировой), при этом вес снижается, но это не то похудение, о котором вы мечтали. В здоровом теле мышечная масса составляет </a:t>
            </a:r>
            <a:r>
              <a:rPr lang="ru-RU" b="1" dirty="0" smtClean="0"/>
              <a:t>30-40%</a:t>
            </a:r>
            <a:r>
              <a:rPr lang="ru-RU" dirty="0" smtClean="0"/>
              <a:t> от общей.</a:t>
            </a:r>
          </a:p>
          <a:p>
            <a:pPr fontAlgn="base"/>
            <a:r>
              <a:rPr lang="ru-RU" b="1" dirty="0" smtClean="0"/>
              <a:t>6. Костная масса.</a:t>
            </a:r>
            <a:r>
              <a:rPr lang="ru-RU" dirty="0" smtClean="0"/>
              <a:t> Недостаток ее может говорить об остеопорозе и других заболеваниях, которые ведут к повышенному риску переломов. Этот параметр чаще всего отклоняется от нормы при несбалансированном питании, и тогда его режим следует пересмотреть. Костная масса тесно связана с содержанием кальция в организме, а он, как известно, нужен не только для крепости костей, но и для работы мышц и нервной системы, свертываемости крови. Как и остальные значения, костная масса зависит от веса, и в норме выходит примерно:</a:t>
            </a:r>
          </a:p>
          <a:p>
            <a:r>
              <a:rPr lang="ru-RU" b="1" dirty="0" smtClean="0"/>
              <a:t>7. Жировая масса, </a:t>
            </a:r>
            <a:r>
              <a:rPr lang="ru-RU" dirty="0" smtClean="0"/>
              <a:t>то есть, количество жира в организме. То самое, ради чего худеющие проходят </a:t>
            </a:r>
            <a:r>
              <a:rPr lang="ru-RU" dirty="0" err="1" smtClean="0"/>
              <a:t>биоимпедансометрию</a:t>
            </a:r>
            <a:r>
              <a:rPr lang="ru-RU" dirty="0" smtClean="0"/>
              <a:t>. Казалось бы, вот то самое число килограммов, которые нужно скинуть. Но не весь жир – лишний. Он нужен для обменных процессов, теплоизоляции, в качестве запасенной энергии. Оптимальный уровень жира для женщин – </a:t>
            </a:r>
            <a:r>
              <a:rPr lang="ru-RU" b="1" dirty="0" smtClean="0"/>
              <a:t>20-29,9%</a:t>
            </a:r>
            <a:r>
              <a:rPr lang="ru-RU" dirty="0" smtClean="0"/>
              <a:t>, для мужчин – </a:t>
            </a:r>
            <a:r>
              <a:rPr lang="ru-RU" b="1" dirty="0" smtClean="0"/>
              <a:t>10-19,9%</a:t>
            </a:r>
            <a:r>
              <a:rPr lang="ru-RU" dirty="0" smtClean="0"/>
              <a:t> от общего веса.</a:t>
            </a:r>
          </a:p>
          <a:p>
            <a:endParaRPr lang="ru-RU" dirty="0"/>
          </a:p>
        </p:txBody>
      </p:sp>
      <p:sp>
        <p:nvSpPr>
          <p:cNvPr id="4" name="Номер слайда 3"/>
          <p:cNvSpPr>
            <a:spLocks noGrp="1"/>
          </p:cNvSpPr>
          <p:nvPr>
            <p:ph type="sldNum" sz="quarter" idx="10"/>
          </p:nvPr>
        </p:nvSpPr>
        <p:spPr/>
        <p:txBody>
          <a:bodyPr/>
          <a:lstStyle/>
          <a:p>
            <a:fld id="{50CCC294-4D53-452D-A1BA-8BB5E187D8AC}" type="slidenum">
              <a:rPr lang="ru-RU" smtClean="0"/>
              <a:t>33</a:t>
            </a:fld>
            <a:endParaRPr lang="ru-RU"/>
          </a:p>
        </p:txBody>
      </p:sp>
    </p:spTree>
    <p:extLst>
      <p:ext uri="{BB962C8B-B14F-4D97-AF65-F5344CB8AC3E}">
        <p14:creationId xmlns:p14="http://schemas.microsoft.com/office/powerpoint/2010/main" val="1617555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5F0BDA-226E-415F-930A-2A9DDE2AD290}" type="slidenum">
              <a:rPr lang="en-US" altLang="ru-RU"/>
              <a:pPr/>
              <a:t>36</a:t>
            </a:fld>
            <a:endParaRPr lang="en-US" altLang="ru-RU"/>
          </a:p>
        </p:txBody>
      </p:sp>
      <p:sp>
        <p:nvSpPr>
          <p:cNvPr id="1042434" name="Rectangle 2"/>
          <p:cNvSpPr>
            <a:spLocks noGrp="1" noRot="1" noChangeAspect="1" noChangeArrowheads="1" noTextEdit="1"/>
          </p:cNvSpPr>
          <p:nvPr>
            <p:ph type="sldImg"/>
          </p:nvPr>
        </p:nvSpPr>
        <p:spPr>
          <a:xfrm>
            <a:off x="96838" y="746125"/>
            <a:ext cx="6624637" cy="3727450"/>
          </a:xfrm>
          <a:ln/>
        </p:spPr>
      </p:sp>
      <p:sp>
        <p:nvSpPr>
          <p:cNvPr id="1042435" name="Rectangle 3"/>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2006571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07E152F-DDE2-4D50-8BBA-9F3E0392F7C0}" type="datetimeFigureOut">
              <a:rPr lang="ru-RU" smtClean="0"/>
              <a:t>15.05.2017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C818E4-E6DD-4CAD-9F84-8691EE9ED1FB}" type="slidenum">
              <a:rPr lang="ru-RU" smtClean="0"/>
              <a:t>‹#›</a:t>
            </a:fld>
            <a:endParaRPr lang="ru-RU"/>
          </a:p>
        </p:txBody>
      </p:sp>
    </p:spTree>
    <p:extLst>
      <p:ext uri="{BB962C8B-B14F-4D97-AF65-F5344CB8AC3E}">
        <p14:creationId xmlns:p14="http://schemas.microsoft.com/office/powerpoint/2010/main" val="1890542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07E152F-DDE2-4D50-8BBA-9F3E0392F7C0}" type="datetimeFigureOut">
              <a:rPr lang="ru-RU" smtClean="0"/>
              <a:t>15.05.2017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C818E4-E6DD-4CAD-9F84-8691EE9ED1FB}" type="slidenum">
              <a:rPr lang="ru-RU" smtClean="0"/>
              <a:t>‹#›</a:t>
            </a:fld>
            <a:endParaRPr lang="ru-RU"/>
          </a:p>
        </p:txBody>
      </p:sp>
    </p:spTree>
    <p:extLst>
      <p:ext uri="{BB962C8B-B14F-4D97-AF65-F5344CB8AC3E}">
        <p14:creationId xmlns:p14="http://schemas.microsoft.com/office/powerpoint/2010/main" val="2960203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07E152F-DDE2-4D50-8BBA-9F3E0392F7C0}" type="datetimeFigureOut">
              <a:rPr lang="ru-RU" smtClean="0"/>
              <a:t>15.05.2017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C818E4-E6DD-4CAD-9F84-8691EE9ED1FB}" type="slidenum">
              <a:rPr lang="ru-RU" smtClean="0"/>
              <a:t>‹#›</a:t>
            </a:fld>
            <a:endParaRPr lang="ru-RU"/>
          </a:p>
        </p:txBody>
      </p:sp>
    </p:spTree>
    <p:extLst>
      <p:ext uri="{BB962C8B-B14F-4D97-AF65-F5344CB8AC3E}">
        <p14:creationId xmlns:p14="http://schemas.microsoft.com/office/powerpoint/2010/main" val="2137674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6000" y="762000"/>
            <a:ext cx="105664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1117601" y="2362201"/>
            <a:ext cx="5027084" cy="37242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347884" y="2362201"/>
            <a:ext cx="5027083" cy="37242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3251201" y="6248401"/>
            <a:ext cx="2840567" cy="474663"/>
          </a:xfrm>
        </p:spPr>
        <p:txBody>
          <a:bodyPr/>
          <a:lstStyle>
            <a:lvl1pPr>
              <a:defRPr/>
            </a:lvl1pPr>
          </a:lstStyle>
          <a:p>
            <a:endParaRPr lang="ru-RU" altLang="ru-RU"/>
          </a:p>
        </p:txBody>
      </p:sp>
      <p:sp>
        <p:nvSpPr>
          <p:cNvPr id="6" name="Нижний колонтитул 5"/>
          <p:cNvSpPr>
            <a:spLocks noGrp="1"/>
          </p:cNvSpPr>
          <p:nvPr>
            <p:ph type="ftr" sz="quarter" idx="11"/>
          </p:nvPr>
        </p:nvSpPr>
        <p:spPr>
          <a:xfrm>
            <a:off x="7721600" y="6248401"/>
            <a:ext cx="3862917" cy="474663"/>
          </a:xfrm>
        </p:spPr>
        <p:txBody>
          <a:bodyPr/>
          <a:lstStyle>
            <a:lvl1pPr>
              <a:defRPr/>
            </a:lvl1pPr>
          </a:lstStyle>
          <a:p>
            <a:endParaRPr lang="ru-RU" altLang="ru-RU"/>
          </a:p>
        </p:txBody>
      </p:sp>
      <p:sp>
        <p:nvSpPr>
          <p:cNvPr id="7" name="Номер слайда 6"/>
          <p:cNvSpPr>
            <a:spLocks noGrp="1"/>
          </p:cNvSpPr>
          <p:nvPr>
            <p:ph type="sldNum" sz="quarter" idx="12"/>
          </p:nvPr>
        </p:nvSpPr>
        <p:spPr>
          <a:xfrm>
            <a:off x="112184" y="6242050"/>
            <a:ext cx="783167" cy="488950"/>
          </a:xfrm>
        </p:spPr>
        <p:txBody>
          <a:bodyPr/>
          <a:lstStyle>
            <a:lvl1pPr>
              <a:defRPr/>
            </a:lvl1pPr>
          </a:lstStyle>
          <a:p>
            <a:fld id="{6E61E1DD-DBF3-4C36-AF0E-C262689A1168}" type="slidenum">
              <a:rPr lang="ru-RU" altLang="ru-RU"/>
              <a:pPr/>
              <a:t>‹#›</a:t>
            </a:fld>
            <a:endParaRPr lang="ru-RU" altLang="ru-RU"/>
          </a:p>
        </p:txBody>
      </p:sp>
    </p:spTree>
    <p:extLst>
      <p:ext uri="{BB962C8B-B14F-4D97-AF65-F5344CB8AC3E}">
        <p14:creationId xmlns:p14="http://schemas.microsoft.com/office/powerpoint/2010/main" val="1243775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609600" y="1600201"/>
            <a:ext cx="10972800" cy="4525963"/>
          </a:xfrm>
        </p:spPr>
        <p:txBody>
          <a:bodyPr/>
          <a:lstStyle/>
          <a:p>
            <a:endParaRPr lang="ru-RU"/>
          </a:p>
        </p:txBody>
      </p:sp>
      <p:sp>
        <p:nvSpPr>
          <p:cNvPr id="4" name="Дата 3"/>
          <p:cNvSpPr>
            <a:spLocks noGrp="1"/>
          </p:cNvSpPr>
          <p:nvPr>
            <p:ph type="dt" sz="half" idx="10"/>
          </p:nvPr>
        </p:nvSpPr>
        <p:spPr>
          <a:xfrm>
            <a:off x="609600" y="6245225"/>
            <a:ext cx="2844800" cy="476250"/>
          </a:xfrm>
        </p:spPr>
        <p:txBody>
          <a:bodyPr/>
          <a:lstStyle>
            <a:lvl1pPr>
              <a:defRPr/>
            </a:lvl1pPr>
          </a:lstStyle>
          <a:p>
            <a:endParaRPr lang="ru-RU" altLang="ru-RU"/>
          </a:p>
        </p:txBody>
      </p:sp>
      <p:sp>
        <p:nvSpPr>
          <p:cNvPr id="5" name="Нижний колонтитул 4"/>
          <p:cNvSpPr>
            <a:spLocks noGrp="1"/>
          </p:cNvSpPr>
          <p:nvPr>
            <p:ph type="ftr" sz="quarter" idx="11"/>
          </p:nvPr>
        </p:nvSpPr>
        <p:spPr>
          <a:xfrm>
            <a:off x="4165600" y="6245225"/>
            <a:ext cx="3860800" cy="476250"/>
          </a:xfrm>
        </p:spPr>
        <p:txBody>
          <a:bodyPr/>
          <a:lstStyle>
            <a:lvl1pPr>
              <a:defRPr/>
            </a:lvl1pPr>
          </a:lstStyle>
          <a:p>
            <a:endParaRPr lang="ru-RU" altLang="ru-RU"/>
          </a:p>
        </p:txBody>
      </p:sp>
      <p:sp>
        <p:nvSpPr>
          <p:cNvPr id="6" name="Номер слайда 5"/>
          <p:cNvSpPr>
            <a:spLocks noGrp="1"/>
          </p:cNvSpPr>
          <p:nvPr>
            <p:ph type="sldNum" sz="quarter" idx="12"/>
          </p:nvPr>
        </p:nvSpPr>
        <p:spPr>
          <a:xfrm>
            <a:off x="8737600" y="6245225"/>
            <a:ext cx="2844800" cy="476250"/>
          </a:xfrm>
        </p:spPr>
        <p:txBody>
          <a:bodyPr/>
          <a:lstStyle>
            <a:lvl1pPr>
              <a:defRPr/>
            </a:lvl1pPr>
          </a:lstStyle>
          <a:p>
            <a:fld id="{51492C94-CDE6-4DD0-ABAD-81AD4B42AC3B}" type="slidenum">
              <a:rPr lang="ru-RU" altLang="ru-RU"/>
              <a:pPr/>
              <a:t>‹#›</a:t>
            </a:fld>
            <a:endParaRPr lang="ru-RU" altLang="ru-RU"/>
          </a:p>
        </p:txBody>
      </p:sp>
    </p:spTree>
    <p:extLst>
      <p:ext uri="{BB962C8B-B14F-4D97-AF65-F5344CB8AC3E}">
        <p14:creationId xmlns:p14="http://schemas.microsoft.com/office/powerpoint/2010/main" val="4159815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7814"/>
            <a:ext cx="109728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1"/>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Место для изображения из Интернета 3"/>
          <p:cNvSpPr>
            <a:spLocks noGrp="1"/>
          </p:cNvSpPr>
          <p:nvPr>
            <p:ph type="clipArt" sz="half" idx="2"/>
          </p:nvPr>
        </p:nvSpPr>
        <p:spPr>
          <a:xfrm>
            <a:off x="6197600" y="1600201"/>
            <a:ext cx="5384800" cy="4525963"/>
          </a:xfrm>
        </p:spPr>
        <p:txBody>
          <a:bodyPr/>
          <a:lstStyle/>
          <a:p>
            <a:endParaRPr lang="ru-RU"/>
          </a:p>
        </p:txBody>
      </p:sp>
      <p:sp>
        <p:nvSpPr>
          <p:cNvPr id="5" name="Дата 4"/>
          <p:cNvSpPr>
            <a:spLocks noGrp="1"/>
          </p:cNvSpPr>
          <p:nvPr>
            <p:ph type="dt" sz="half" idx="10"/>
          </p:nvPr>
        </p:nvSpPr>
        <p:spPr>
          <a:xfrm>
            <a:off x="609600" y="6245225"/>
            <a:ext cx="2844800" cy="476250"/>
          </a:xfrm>
        </p:spPr>
        <p:txBody>
          <a:bodyPr/>
          <a:lstStyle>
            <a:lvl1pPr>
              <a:defRPr/>
            </a:lvl1pPr>
          </a:lstStyle>
          <a:p>
            <a:endParaRPr lang="ru-RU" altLang="ru-RU"/>
          </a:p>
        </p:txBody>
      </p:sp>
      <p:sp>
        <p:nvSpPr>
          <p:cNvPr id="6" name="Нижний колонтитул 5"/>
          <p:cNvSpPr>
            <a:spLocks noGrp="1"/>
          </p:cNvSpPr>
          <p:nvPr>
            <p:ph type="ftr" sz="quarter" idx="11"/>
          </p:nvPr>
        </p:nvSpPr>
        <p:spPr>
          <a:xfrm>
            <a:off x="4165600" y="6245225"/>
            <a:ext cx="3860800" cy="476250"/>
          </a:xfrm>
        </p:spPr>
        <p:txBody>
          <a:bodyPr/>
          <a:lstStyle>
            <a:lvl1pPr>
              <a:defRPr/>
            </a:lvl1pPr>
          </a:lstStyle>
          <a:p>
            <a:endParaRPr lang="ru-RU" altLang="ru-RU"/>
          </a:p>
        </p:txBody>
      </p:sp>
      <p:sp>
        <p:nvSpPr>
          <p:cNvPr id="7" name="Номер слайда 6"/>
          <p:cNvSpPr>
            <a:spLocks noGrp="1"/>
          </p:cNvSpPr>
          <p:nvPr>
            <p:ph type="sldNum" sz="quarter" idx="12"/>
          </p:nvPr>
        </p:nvSpPr>
        <p:spPr>
          <a:xfrm>
            <a:off x="8737600" y="6245225"/>
            <a:ext cx="2844800" cy="476250"/>
          </a:xfrm>
        </p:spPr>
        <p:txBody>
          <a:bodyPr/>
          <a:lstStyle>
            <a:lvl1pPr>
              <a:defRPr/>
            </a:lvl1pPr>
          </a:lstStyle>
          <a:p>
            <a:fld id="{6937C5D0-5A78-485C-9D17-8B8CC09620B9}" type="slidenum">
              <a:rPr lang="ru-RU" altLang="ru-RU"/>
              <a:pPr/>
              <a:t>‹#›</a:t>
            </a:fld>
            <a:endParaRPr lang="ru-RU" altLang="ru-RU"/>
          </a:p>
        </p:txBody>
      </p:sp>
    </p:spTree>
    <p:extLst>
      <p:ext uri="{BB962C8B-B14F-4D97-AF65-F5344CB8AC3E}">
        <p14:creationId xmlns:p14="http://schemas.microsoft.com/office/powerpoint/2010/main" val="4263632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07E152F-DDE2-4D50-8BBA-9F3E0392F7C0}" type="datetimeFigureOut">
              <a:rPr lang="ru-RU" smtClean="0"/>
              <a:t>15.05.2017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C818E4-E6DD-4CAD-9F84-8691EE9ED1FB}" type="slidenum">
              <a:rPr lang="ru-RU" smtClean="0"/>
              <a:t>‹#›</a:t>
            </a:fld>
            <a:endParaRPr lang="ru-RU"/>
          </a:p>
        </p:txBody>
      </p:sp>
    </p:spTree>
    <p:extLst>
      <p:ext uri="{BB962C8B-B14F-4D97-AF65-F5344CB8AC3E}">
        <p14:creationId xmlns:p14="http://schemas.microsoft.com/office/powerpoint/2010/main" val="3574328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07E152F-DDE2-4D50-8BBA-9F3E0392F7C0}" type="datetimeFigureOut">
              <a:rPr lang="ru-RU" smtClean="0"/>
              <a:t>15.05.2017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C818E4-E6DD-4CAD-9F84-8691EE9ED1FB}" type="slidenum">
              <a:rPr lang="ru-RU" smtClean="0"/>
              <a:t>‹#›</a:t>
            </a:fld>
            <a:endParaRPr lang="ru-RU"/>
          </a:p>
        </p:txBody>
      </p:sp>
    </p:spTree>
    <p:extLst>
      <p:ext uri="{BB962C8B-B14F-4D97-AF65-F5344CB8AC3E}">
        <p14:creationId xmlns:p14="http://schemas.microsoft.com/office/powerpoint/2010/main" val="580421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07E152F-DDE2-4D50-8BBA-9F3E0392F7C0}" type="datetimeFigureOut">
              <a:rPr lang="ru-RU" smtClean="0"/>
              <a:t>15.05.2017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EC818E4-E6DD-4CAD-9F84-8691EE9ED1FB}" type="slidenum">
              <a:rPr lang="ru-RU" smtClean="0"/>
              <a:t>‹#›</a:t>
            </a:fld>
            <a:endParaRPr lang="ru-RU"/>
          </a:p>
        </p:txBody>
      </p:sp>
    </p:spTree>
    <p:extLst>
      <p:ext uri="{BB962C8B-B14F-4D97-AF65-F5344CB8AC3E}">
        <p14:creationId xmlns:p14="http://schemas.microsoft.com/office/powerpoint/2010/main" val="247320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07E152F-DDE2-4D50-8BBA-9F3E0392F7C0}" type="datetimeFigureOut">
              <a:rPr lang="ru-RU" smtClean="0"/>
              <a:t>15.05.2017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EC818E4-E6DD-4CAD-9F84-8691EE9ED1FB}" type="slidenum">
              <a:rPr lang="ru-RU" smtClean="0"/>
              <a:t>‹#›</a:t>
            </a:fld>
            <a:endParaRPr lang="ru-RU"/>
          </a:p>
        </p:txBody>
      </p:sp>
    </p:spTree>
    <p:extLst>
      <p:ext uri="{BB962C8B-B14F-4D97-AF65-F5344CB8AC3E}">
        <p14:creationId xmlns:p14="http://schemas.microsoft.com/office/powerpoint/2010/main" val="3936612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07E152F-DDE2-4D50-8BBA-9F3E0392F7C0}" type="datetimeFigureOut">
              <a:rPr lang="ru-RU" smtClean="0"/>
              <a:t>15.05.2017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EC818E4-E6DD-4CAD-9F84-8691EE9ED1FB}" type="slidenum">
              <a:rPr lang="ru-RU" smtClean="0"/>
              <a:t>‹#›</a:t>
            </a:fld>
            <a:endParaRPr lang="ru-RU"/>
          </a:p>
        </p:txBody>
      </p:sp>
    </p:spTree>
    <p:extLst>
      <p:ext uri="{BB962C8B-B14F-4D97-AF65-F5344CB8AC3E}">
        <p14:creationId xmlns:p14="http://schemas.microsoft.com/office/powerpoint/2010/main" val="3109358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07E152F-DDE2-4D50-8BBA-9F3E0392F7C0}" type="datetimeFigureOut">
              <a:rPr lang="ru-RU" smtClean="0"/>
              <a:t>15.05.2017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EC818E4-E6DD-4CAD-9F84-8691EE9ED1FB}" type="slidenum">
              <a:rPr lang="ru-RU" smtClean="0"/>
              <a:t>‹#›</a:t>
            </a:fld>
            <a:endParaRPr lang="ru-RU"/>
          </a:p>
        </p:txBody>
      </p:sp>
    </p:spTree>
    <p:extLst>
      <p:ext uri="{BB962C8B-B14F-4D97-AF65-F5344CB8AC3E}">
        <p14:creationId xmlns:p14="http://schemas.microsoft.com/office/powerpoint/2010/main" val="1065448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07E152F-DDE2-4D50-8BBA-9F3E0392F7C0}" type="datetimeFigureOut">
              <a:rPr lang="ru-RU" smtClean="0"/>
              <a:t>15.05.2017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EC818E4-E6DD-4CAD-9F84-8691EE9ED1FB}" type="slidenum">
              <a:rPr lang="ru-RU" smtClean="0"/>
              <a:t>‹#›</a:t>
            </a:fld>
            <a:endParaRPr lang="ru-RU"/>
          </a:p>
        </p:txBody>
      </p:sp>
    </p:spTree>
    <p:extLst>
      <p:ext uri="{BB962C8B-B14F-4D97-AF65-F5344CB8AC3E}">
        <p14:creationId xmlns:p14="http://schemas.microsoft.com/office/powerpoint/2010/main" val="3197800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07E152F-DDE2-4D50-8BBA-9F3E0392F7C0}" type="datetimeFigureOut">
              <a:rPr lang="ru-RU" smtClean="0"/>
              <a:t>15.05.2017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EC818E4-E6DD-4CAD-9F84-8691EE9ED1FB}" type="slidenum">
              <a:rPr lang="ru-RU" smtClean="0"/>
              <a:t>‹#›</a:t>
            </a:fld>
            <a:endParaRPr lang="ru-RU"/>
          </a:p>
        </p:txBody>
      </p:sp>
    </p:spTree>
    <p:extLst>
      <p:ext uri="{BB962C8B-B14F-4D97-AF65-F5344CB8AC3E}">
        <p14:creationId xmlns:p14="http://schemas.microsoft.com/office/powerpoint/2010/main" val="178569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E152F-DDE2-4D50-8BBA-9F3E0392F7C0}" type="datetimeFigureOut">
              <a:rPr lang="ru-RU" smtClean="0"/>
              <a:t>15.05.2017</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C818E4-E6DD-4CAD-9F84-8691EE9ED1FB}" type="slidenum">
              <a:rPr lang="ru-RU" smtClean="0"/>
              <a:t>‹#›</a:t>
            </a:fld>
            <a:endParaRPr lang="ru-RU"/>
          </a:p>
        </p:txBody>
      </p:sp>
    </p:spTree>
    <p:extLst>
      <p:ext uri="{BB962C8B-B14F-4D97-AF65-F5344CB8AC3E}">
        <p14:creationId xmlns:p14="http://schemas.microsoft.com/office/powerpoint/2010/main" val="3725958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8.png"/><Relationship Id="rId5" Type="http://schemas.openxmlformats.org/officeDocument/2006/relationships/oleObject" Target="../embeddings/oleObject4.bin"/><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oleObject" Target="../embeddings/oleObject7.bin"/><Relationship Id="rId7" Type="http://schemas.openxmlformats.org/officeDocument/2006/relationships/image" Target="../media/image15.png"/><Relationship Id="rId2" Type="http://schemas.openxmlformats.org/officeDocument/2006/relationships/slideLayout" Target="../slideLayouts/slideLayout14.xml"/><Relationship Id="rId1" Type="http://schemas.openxmlformats.org/officeDocument/2006/relationships/vmlDrawing" Target="../drawings/vmlDrawing6.vml"/><Relationship Id="rId6" Type="http://schemas.openxmlformats.org/officeDocument/2006/relationships/image" Target="../media/image14.emf"/><Relationship Id="rId5" Type="http://schemas.openxmlformats.org/officeDocument/2006/relationships/oleObject" Target="../embeddings/oleObject8.bin"/><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latin typeface="Times" panose="02020603050405020304" pitchFamily="18" charset="0"/>
                <a:cs typeface="Times" panose="02020603050405020304" pitchFamily="18" charset="0"/>
              </a:rPr>
              <a:t>Метаболические заболевания костей и суставов</a:t>
            </a:r>
            <a:endParaRPr lang="ru-RU" dirty="0">
              <a:latin typeface="Times" panose="02020603050405020304" pitchFamily="18" charset="0"/>
              <a:cs typeface="Times" panose="02020603050405020304" pitchFamily="18" charset="0"/>
            </a:endParaRPr>
          </a:p>
        </p:txBody>
      </p:sp>
      <p:sp>
        <p:nvSpPr>
          <p:cNvPr id="3" name="Подзаголовок 2"/>
          <p:cNvSpPr>
            <a:spLocks noGrp="1"/>
          </p:cNvSpPr>
          <p:nvPr>
            <p:ph type="subTitle" idx="1"/>
          </p:nvPr>
        </p:nvSpPr>
        <p:spPr>
          <a:xfrm>
            <a:off x="1524000" y="4716379"/>
            <a:ext cx="9144000" cy="1167063"/>
          </a:xfrm>
        </p:spPr>
        <p:txBody>
          <a:bodyPr>
            <a:normAutofit fontScale="92500" lnSpcReduction="20000"/>
          </a:bodyPr>
          <a:lstStyle/>
          <a:p>
            <a:r>
              <a:rPr lang="ru-RU" dirty="0" smtClean="0">
                <a:latin typeface="Times" panose="02020603050405020304" pitchFamily="18" charset="0"/>
                <a:cs typeface="Times" panose="02020603050405020304" pitchFamily="18" charset="0"/>
              </a:rPr>
              <a:t>Научный сотрудник института ревматологии</a:t>
            </a:r>
          </a:p>
          <a:p>
            <a:r>
              <a:rPr lang="ru-RU" dirty="0" smtClean="0">
                <a:latin typeface="Times" panose="02020603050405020304" pitchFamily="18" charset="0"/>
                <a:cs typeface="Times" panose="02020603050405020304" pitchFamily="18" charset="0"/>
              </a:rPr>
              <a:t>Врач-ревматолог</a:t>
            </a:r>
            <a:endParaRPr lang="ru-RU" dirty="0" smtClean="0">
              <a:latin typeface="Times" panose="02020603050405020304" pitchFamily="18" charset="0"/>
              <a:cs typeface="Times" panose="02020603050405020304" pitchFamily="18" charset="0"/>
            </a:endParaRPr>
          </a:p>
          <a:p>
            <a:r>
              <a:rPr lang="ru-RU" sz="3000" dirty="0" smtClean="0">
                <a:latin typeface="Times" panose="02020603050405020304" pitchFamily="18" charset="0"/>
                <a:cs typeface="Times" panose="02020603050405020304" pitchFamily="18" charset="0"/>
              </a:rPr>
              <a:t>Феклистов А.Ю.</a:t>
            </a:r>
            <a:endParaRPr lang="ru-RU" sz="3000" dirty="0">
              <a:latin typeface="Times" panose="02020603050405020304" pitchFamily="18" charset="0"/>
              <a:cs typeface="Times" panose="02020603050405020304" pitchFamily="18" charset="0"/>
            </a:endParaRPr>
          </a:p>
        </p:txBody>
      </p:sp>
      <p:sp>
        <p:nvSpPr>
          <p:cNvPr id="4" name="TextBox 3"/>
          <p:cNvSpPr txBox="1"/>
          <p:nvPr/>
        </p:nvSpPr>
        <p:spPr>
          <a:xfrm>
            <a:off x="5229726" y="6184231"/>
            <a:ext cx="1732548" cy="369332"/>
          </a:xfrm>
          <a:prstGeom prst="rect">
            <a:avLst/>
          </a:prstGeom>
          <a:noFill/>
        </p:spPr>
        <p:txBody>
          <a:bodyPr wrap="square" rtlCol="0">
            <a:spAutoFit/>
          </a:bodyPr>
          <a:lstStyle/>
          <a:p>
            <a:r>
              <a:rPr lang="ru-RU" dirty="0" err="1" smtClean="0"/>
              <a:t>г.Тюмень</a:t>
            </a:r>
            <a:r>
              <a:rPr lang="ru-RU" dirty="0" smtClean="0"/>
              <a:t>  2017</a:t>
            </a:r>
            <a:endParaRPr lang="ru-RU" dirty="0"/>
          </a:p>
        </p:txBody>
      </p:sp>
    </p:spTree>
    <p:extLst>
      <p:ext uri="{BB962C8B-B14F-4D97-AF65-F5344CB8AC3E}">
        <p14:creationId xmlns:p14="http://schemas.microsoft.com/office/powerpoint/2010/main" val="3524492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4"/>
          <p:cNvSpPr>
            <a:spLocks noGrp="1"/>
          </p:cNvSpPr>
          <p:nvPr>
            <p:ph type="sldNum" sz="quarter" idx="11"/>
          </p:nvPr>
        </p:nvSpPr>
        <p:spPr/>
        <p:txBody>
          <a:bodyPr/>
          <a:lstStyle/>
          <a:p>
            <a:endParaRPr lang="en-US" altLang="ru-RU" dirty="0"/>
          </a:p>
        </p:txBody>
      </p:sp>
      <p:pic>
        <p:nvPicPr>
          <p:cNvPr id="1150978" name="Picture 2" descr="snap015"/>
          <p:cNvPicPr>
            <a:picLocks noChangeAspect="1" noChangeArrowheads="1"/>
          </p:cNvPicPr>
          <p:nvPr/>
        </p:nvPicPr>
        <p:blipFill>
          <a:blip r:embed="rId2">
            <a:extLst>
              <a:ext uri="{28A0092B-C50C-407E-A947-70E740481C1C}">
                <a14:useLocalDpi xmlns:a14="http://schemas.microsoft.com/office/drawing/2010/main" val="0"/>
              </a:ext>
            </a:extLst>
          </a:blip>
          <a:srcRect l="6683" t="27940" r="53941" b="31111"/>
          <a:stretch>
            <a:fillRect/>
          </a:stretch>
        </p:blipFill>
        <p:spPr bwMode="auto">
          <a:xfrm>
            <a:off x="2135188" y="2276475"/>
            <a:ext cx="3600450" cy="2808288"/>
          </a:xfrm>
          <a:prstGeom prst="rect">
            <a:avLst/>
          </a:prstGeom>
          <a:noFill/>
          <a:extLst>
            <a:ext uri="{909E8E84-426E-40DD-AFC4-6F175D3DCCD1}">
              <a14:hiddenFill xmlns:a14="http://schemas.microsoft.com/office/drawing/2010/main">
                <a:solidFill>
                  <a:srgbClr val="FFFFFF"/>
                </a:solidFill>
              </a14:hiddenFill>
            </a:ext>
          </a:extLst>
        </p:spPr>
      </p:pic>
      <p:pic>
        <p:nvPicPr>
          <p:cNvPr id="1150979" name="Picture 3" descr="snap015"/>
          <p:cNvPicPr>
            <a:picLocks noChangeAspect="1" noChangeArrowheads="1"/>
          </p:cNvPicPr>
          <p:nvPr/>
        </p:nvPicPr>
        <p:blipFill>
          <a:blip r:embed="rId2">
            <a:extLst>
              <a:ext uri="{28A0092B-C50C-407E-A947-70E740481C1C}">
                <a14:useLocalDpi xmlns:a14="http://schemas.microsoft.com/office/drawing/2010/main" val="0"/>
              </a:ext>
            </a:extLst>
          </a:blip>
          <a:srcRect l="55521" t="27940" r="4323" b="31111"/>
          <a:stretch>
            <a:fillRect/>
          </a:stretch>
        </p:blipFill>
        <p:spPr bwMode="auto">
          <a:xfrm>
            <a:off x="6456364" y="2276475"/>
            <a:ext cx="3671887" cy="2808288"/>
          </a:xfrm>
          <a:prstGeom prst="rect">
            <a:avLst/>
          </a:prstGeom>
          <a:noFill/>
          <a:extLst>
            <a:ext uri="{909E8E84-426E-40DD-AFC4-6F175D3DCCD1}">
              <a14:hiddenFill xmlns:a14="http://schemas.microsoft.com/office/drawing/2010/main">
                <a:solidFill>
                  <a:srgbClr val="FFFFFF"/>
                </a:solidFill>
              </a14:hiddenFill>
            </a:ext>
          </a:extLst>
        </p:spPr>
      </p:pic>
      <p:sp>
        <p:nvSpPr>
          <p:cNvPr id="1150980" name="Rectangle 4"/>
          <p:cNvSpPr>
            <a:spLocks noGrp="1" noChangeArrowheads="1"/>
          </p:cNvSpPr>
          <p:nvPr>
            <p:ph type="title"/>
          </p:nvPr>
        </p:nvSpPr>
        <p:spPr>
          <a:xfrm>
            <a:off x="2438400" y="304800"/>
            <a:ext cx="8229600" cy="941388"/>
          </a:xfrm>
          <a:noFill/>
          <a:ln/>
          <a:effectLst>
            <a:outerShdw dist="28398" dir="3806097" algn="ctr" rotWithShape="0">
              <a:schemeClr val="bg2">
                <a:alpha val="50000"/>
              </a:schemeClr>
            </a:outerShdw>
          </a:effectLst>
        </p:spPr>
        <p:txBody>
          <a:bodyPr/>
          <a:lstStyle/>
          <a:p>
            <a:pPr algn="ctr"/>
            <a:r>
              <a:rPr lang="ru-RU" altLang="ru-RU" sz="3200" b="1" dirty="0"/>
              <a:t>Остеопороз</a:t>
            </a:r>
          </a:p>
        </p:txBody>
      </p:sp>
      <p:sp>
        <p:nvSpPr>
          <p:cNvPr id="1150981" name="Text Box 5"/>
          <p:cNvSpPr txBox="1">
            <a:spLocks noChangeArrowheads="1"/>
          </p:cNvSpPr>
          <p:nvPr/>
        </p:nvSpPr>
        <p:spPr bwMode="auto">
          <a:xfrm>
            <a:off x="2135188" y="5192714"/>
            <a:ext cx="37449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2000"/>
              <a:t>Кость в норме</a:t>
            </a:r>
          </a:p>
        </p:txBody>
      </p:sp>
      <p:sp>
        <p:nvSpPr>
          <p:cNvPr id="1150982" name="Text Box 6"/>
          <p:cNvSpPr txBox="1">
            <a:spLocks noChangeArrowheads="1"/>
          </p:cNvSpPr>
          <p:nvPr/>
        </p:nvSpPr>
        <p:spPr bwMode="auto">
          <a:xfrm>
            <a:off x="6240463" y="5192714"/>
            <a:ext cx="39608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2000"/>
              <a:t>Кость при остеопорозе</a:t>
            </a:r>
          </a:p>
        </p:txBody>
      </p:sp>
      <p:sp>
        <p:nvSpPr>
          <p:cNvPr id="1150983" name="Text Box 7"/>
          <p:cNvSpPr txBox="1">
            <a:spLocks noChangeArrowheads="1"/>
          </p:cNvSpPr>
          <p:nvPr/>
        </p:nvSpPr>
        <p:spPr bwMode="auto">
          <a:xfrm>
            <a:off x="2438400" y="1371601"/>
            <a:ext cx="62870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sz="2400"/>
              <a:t>Нарушение трабекулярной микроархитектуры</a:t>
            </a:r>
          </a:p>
        </p:txBody>
      </p:sp>
    </p:spTree>
    <p:extLst>
      <p:ext uri="{BB962C8B-B14F-4D97-AF65-F5344CB8AC3E}">
        <p14:creationId xmlns:p14="http://schemas.microsoft.com/office/powerpoint/2010/main" val="1611812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Номер слайда 4"/>
          <p:cNvSpPr>
            <a:spLocks noGrp="1"/>
          </p:cNvSpPr>
          <p:nvPr>
            <p:ph type="sldNum" sz="quarter" idx="11"/>
          </p:nvPr>
        </p:nvSpPr>
        <p:spPr/>
        <p:txBody>
          <a:bodyPr/>
          <a:lstStyle/>
          <a:p>
            <a:endParaRPr lang="en-US" altLang="ru-RU" dirty="0"/>
          </a:p>
        </p:txBody>
      </p:sp>
      <p:sp>
        <p:nvSpPr>
          <p:cNvPr id="1161218" name="Rectangle 2"/>
          <p:cNvSpPr>
            <a:spLocks noGrp="1" noChangeArrowheads="1"/>
          </p:cNvSpPr>
          <p:nvPr>
            <p:ph type="title"/>
          </p:nvPr>
        </p:nvSpPr>
        <p:spPr>
          <a:xfrm>
            <a:off x="1752600" y="33338"/>
            <a:ext cx="8915400" cy="1143000"/>
          </a:xfrm>
        </p:spPr>
        <p:txBody>
          <a:bodyPr/>
          <a:lstStyle/>
          <a:p>
            <a:pPr algn="ctr"/>
            <a:r>
              <a:rPr lang="ru-RU" altLang="ru-RU" sz="3200" b="1" dirty="0">
                <a:latin typeface="Times" panose="02020603050405020304" pitchFamily="18" charset="0"/>
                <a:cs typeface="Times" panose="02020603050405020304" pitchFamily="18" charset="0"/>
              </a:rPr>
              <a:t>Факторы риска развития остеопороза</a:t>
            </a:r>
          </a:p>
        </p:txBody>
      </p:sp>
      <p:sp>
        <p:nvSpPr>
          <p:cNvPr id="1161219" name="Rectangle 3"/>
          <p:cNvSpPr>
            <a:spLocks noChangeArrowheads="1"/>
          </p:cNvSpPr>
          <p:nvPr/>
        </p:nvSpPr>
        <p:spPr bwMode="auto">
          <a:xfrm>
            <a:off x="6335713" y="5486400"/>
            <a:ext cx="4011612" cy="509588"/>
          </a:xfrm>
          <a:prstGeom prst="rect">
            <a:avLst/>
          </a:prstGeom>
          <a:noFill/>
          <a:ln w="9525">
            <a:solidFill>
              <a:srgbClr val="FFCC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1pPr>
            <a:lvl2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2pPr>
            <a:lvl3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3pPr>
            <a:lvl4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4pPr>
            <a:lvl5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5pPr>
            <a:lvl6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6pPr>
            <a:lvl7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7pPr>
            <a:lvl8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8pPr>
            <a:lvl9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9pPr>
          </a:lstStyle>
          <a:p>
            <a:pPr>
              <a:buFont typeface="Wingdings 3" panose="05040102010807070707" pitchFamily="18" charset="2"/>
              <a:buNone/>
            </a:pPr>
            <a:endParaRPr lang="ru-RU" altLang="ru-RU" b="1">
              <a:latin typeface="Times" panose="02020603050405020304" pitchFamily="18" charset="0"/>
              <a:cs typeface="Times" panose="02020603050405020304" pitchFamily="18" charset="0"/>
            </a:endParaRPr>
          </a:p>
        </p:txBody>
      </p:sp>
      <p:sp>
        <p:nvSpPr>
          <p:cNvPr id="1161220" name="Rectangle 4"/>
          <p:cNvSpPr>
            <a:spLocks noChangeArrowheads="1"/>
          </p:cNvSpPr>
          <p:nvPr/>
        </p:nvSpPr>
        <p:spPr bwMode="auto">
          <a:xfrm>
            <a:off x="2135189" y="5486400"/>
            <a:ext cx="4200525" cy="509588"/>
          </a:xfrm>
          <a:prstGeom prst="rect">
            <a:avLst/>
          </a:prstGeom>
          <a:noFill/>
          <a:ln w="9525">
            <a:solidFill>
              <a:srgbClr val="FFCC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1pPr>
            <a:lvl2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2pPr>
            <a:lvl3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3pPr>
            <a:lvl4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4pPr>
            <a:lvl5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5pPr>
            <a:lvl6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6pPr>
            <a:lvl7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7pPr>
            <a:lvl8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8pPr>
            <a:lvl9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9pPr>
          </a:lstStyle>
          <a:p>
            <a:pPr>
              <a:buFont typeface="Wingdings 3" panose="05040102010807070707" pitchFamily="18" charset="2"/>
              <a:buNone/>
            </a:pPr>
            <a:r>
              <a:rPr lang="ru-RU" altLang="ru-RU" b="1">
                <a:latin typeface="Times" panose="02020603050405020304" pitchFamily="18" charset="0"/>
                <a:cs typeface="Times" panose="02020603050405020304" pitchFamily="18" charset="0"/>
              </a:rPr>
              <a:t>Длительная иммобилизация</a:t>
            </a:r>
          </a:p>
        </p:txBody>
      </p:sp>
      <p:sp>
        <p:nvSpPr>
          <p:cNvPr id="1161221" name="Rectangle 5"/>
          <p:cNvSpPr>
            <a:spLocks noChangeArrowheads="1"/>
          </p:cNvSpPr>
          <p:nvPr/>
        </p:nvSpPr>
        <p:spPr bwMode="auto">
          <a:xfrm>
            <a:off x="6335713" y="4979988"/>
            <a:ext cx="4011612" cy="506412"/>
          </a:xfrm>
          <a:prstGeom prst="rect">
            <a:avLst/>
          </a:prstGeom>
          <a:noFill/>
          <a:ln w="9525">
            <a:solidFill>
              <a:srgbClr val="FFCC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1pPr>
            <a:lvl2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2pPr>
            <a:lvl3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3pPr>
            <a:lvl4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4pPr>
            <a:lvl5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5pPr>
            <a:lvl6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6pPr>
            <a:lvl7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7pPr>
            <a:lvl8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8pPr>
            <a:lvl9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9pPr>
          </a:lstStyle>
          <a:p>
            <a:pPr>
              <a:buFont typeface="Wingdings 3" panose="05040102010807070707" pitchFamily="18" charset="2"/>
              <a:buNone/>
            </a:pPr>
            <a:r>
              <a:rPr lang="ru-RU" altLang="ru-RU" b="1">
                <a:latin typeface="Times" panose="02020603050405020304" pitchFamily="18" charset="0"/>
                <a:cs typeface="Times" panose="02020603050405020304" pitchFamily="18" charset="0"/>
              </a:rPr>
              <a:t>Склонность к падениям</a:t>
            </a:r>
          </a:p>
        </p:txBody>
      </p:sp>
      <p:sp>
        <p:nvSpPr>
          <p:cNvPr id="1161222" name="Rectangle 6"/>
          <p:cNvSpPr>
            <a:spLocks noChangeArrowheads="1"/>
          </p:cNvSpPr>
          <p:nvPr/>
        </p:nvSpPr>
        <p:spPr bwMode="auto">
          <a:xfrm>
            <a:off x="2135189" y="5013326"/>
            <a:ext cx="4200525" cy="506413"/>
          </a:xfrm>
          <a:prstGeom prst="rect">
            <a:avLst/>
          </a:prstGeom>
          <a:noFill/>
          <a:ln w="9525">
            <a:solidFill>
              <a:srgbClr val="FFCC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1pPr>
            <a:lvl2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2pPr>
            <a:lvl3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3pPr>
            <a:lvl4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4pPr>
            <a:lvl5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5pPr>
            <a:lvl6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6pPr>
            <a:lvl7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7pPr>
            <a:lvl8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8pPr>
            <a:lvl9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9pPr>
          </a:lstStyle>
          <a:p>
            <a:pPr>
              <a:buFont typeface="Wingdings 3" panose="05040102010807070707" pitchFamily="18" charset="2"/>
              <a:buNone/>
            </a:pPr>
            <a:r>
              <a:rPr lang="ru-RU" altLang="ru-RU" b="1">
                <a:latin typeface="Times" panose="02020603050405020304" pitchFamily="18" charset="0"/>
                <a:cs typeface="Times" panose="02020603050405020304" pitchFamily="18" charset="0"/>
              </a:rPr>
              <a:t>Гипогонадизм</a:t>
            </a:r>
          </a:p>
        </p:txBody>
      </p:sp>
      <p:sp>
        <p:nvSpPr>
          <p:cNvPr id="1161223" name="Rectangle 7"/>
          <p:cNvSpPr>
            <a:spLocks noChangeArrowheads="1"/>
          </p:cNvSpPr>
          <p:nvPr/>
        </p:nvSpPr>
        <p:spPr bwMode="auto">
          <a:xfrm>
            <a:off x="6335713" y="4471988"/>
            <a:ext cx="4011612" cy="508000"/>
          </a:xfrm>
          <a:prstGeom prst="rect">
            <a:avLst/>
          </a:prstGeom>
          <a:noFill/>
          <a:ln w="9525">
            <a:solidFill>
              <a:srgbClr val="FFCC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1pPr>
            <a:lvl2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2pPr>
            <a:lvl3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3pPr>
            <a:lvl4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4pPr>
            <a:lvl5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5pPr>
            <a:lvl6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6pPr>
            <a:lvl7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7pPr>
            <a:lvl8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8pPr>
            <a:lvl9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9pPr>
          </a:lstStyle>
          <a:p>
            <a:pPr>
              <a:buFont typeface="Wingdings 3" panose="05040102010807070707" pitchFamily="18" charset="2"/>
              <a:buNone/>
            </a:pPr>
            <a:r>
              <a:rPr lang="ru-RU" altLang="ru-RU" b="1">
                <a:solidFill>
                  <a:srgbClr val="FFFF00"/>
                </a:solidFill>
                <a:latin typeface="Times" panose="02020603050405020304" pitchFamily="18" charset="0"/>
                <a:cs typeface="Times" panose="02020603050405020304" pitchFamily="18" charset="0"/>
              </a:rPr>
              <a:t>Дефицит витамина Д</a:t>
            </a:r>
          </a:p>
        </p:txBody>
      </p:sp>
      <p:sp>
        <p:nvSpPr>
          <p:cNvPr id="1161224" name="Rectangle 8"/>
          <p:cNvSpPr>
            <a:spLocks noChangeArrowheads="1"/>
          </p:cNvSpPr>
          <p:nvPr/>
        </p:nvSpPr>
        <p:spPr bwMode="auto">
          <a:xfrm>
            <a:off x="2135189" y="4471988"/>
            <a:ext cx="4200525" cy="508000"/>
          </a:xfrm>
          <a:prstGeom prst="rect">
            <a:avLst/>
          </a:prstGeom>
          <a:noFill/>
          <a:ln w="9525">
            <a:solidFill>
              <a:srgbClr val="FFCC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1pPr>
            <a:lvl2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2pPr>
            <a:lvl3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3pPr>
            <a:lvl4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4pPr>
            <a:lvl5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5pPr>
            <a:lvl6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6pPr>
            <a:lvl7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7pPr>
            <a:lvl8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8pPr>
            <a:lvl9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9pPr>
          </a:lstStyle>
          <a:p>
            <a:pPr>
              <a:buFont typeface="Wingdings 3" panose="05040102010807070707" pitchFamily="18" charset="2"/>
              <a:buNone/>
            </a:pPr>
            <a:r>
              <a:rPr lang="ru-RU" altLang="ru-RU" b="1">
                <a:solidFill>
                  <a:srgbClr val="FFFF00"/>
                </a:solidFill>
                <a:latin typeface="Times" panose="02020603050405020304" pitchFamily="18" charset="0"/>
                <a:cs typeface="Times" panose="02020603050405020304" pitchFamily="18" charset="0"/>
              </a:rPr>
              <a:t>Прием глюкокортикоидов</a:t>
            </a:r>
          </a:p>
        </p:txBody>
      </p:sp>
      <p:sp>
        <p:nvSpPr>
          <p:cNvPr id="1161225" name="Rectangle 9"/>
          <p:cNvSpPr>
            <a:spLocks noChangeArrowheads="1"/>
          </p:cNvSpPr>
          <p:nvPr/>
        </p:nvSpPr>
        <p:spPr bwMode="auto">
          <a:xfrm>
            <a:off x="6335713" y="3962400"/>
            <a:ext cx="4011612" cy="509588"/>
          </a:xfrm>
          <a:prstGeom prst="rect">
            <a:avLst/>
          </a:prstGeom>
          <a:noFill/>
          <a:ln w="9525">
            <a:solidFill>
              <a:srgbClr val="FFCC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1pPr>
            <a:lvl2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2pPr>
            <a:lvl3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3pPr>
            <a:lvl4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4pPr>
            <a:lvl5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5pPr>
            <a:lvl6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6pPr>
            <a:lvl7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7pPr>
            <a:lvl8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8pPr>
            <a:lvl9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9pPr>
          </a:lstStyle>
          <a:p>
            <a:pPr>
              <a:buFont typeface="Wingdings 3" panose="05040102010807070707" pitchFamily="18" charset="2"/>
              <a:buNone/>
            </a:pPr>
            <a:r>
              <a:rPr lang="ru-RU" altLang="ru-RU" b="1">
                <a:latin typeface="Times" panose="02020603050405020304" pitchFamily="18" charset="0"/>
                <a:cs typeface="Times" panose="02020603050405020304" pitchFamily="18" charset="0"/>
              </a:rPr>
              <a:t>Курение</a:t>
            </a:r>
          </a:p>
        </p:txBody>
      </p:sp>
      <p:sp>
        <p:nvSpPr>
          <p:cNvPr id="1161226" name="Rectangle 10"/>
          <p:cNvSpPr>
            <a:spLocks noChangeArrowheads="1"/>
          </p:cNvSpPr>
          <p:nvPr/>
        </p:nvSpPr>
        <p:spPr bwMode="auto">
          <a:xfrm>
            <a:off x="2135189" y="3962400"/>
            <a:ext cx="4200525" cy="509588"/>
          </a:xfrm>
          <a:prstGeom prst="rect">
            <a:avLst/>
          </a:prstGeom>
          <a:noFill/>
          <a:ln w="9525">
            <a:solidFill>
              <a:srgbClr val="FFCC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1pPr>
            <a:lvl2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2pPr>
            <a:lvl3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3pPr>
            <a:lvl4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4pPr>
            <a:lvl5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5pPr>
            <a:lvl6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6pPr>
            <a:lvl7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7pPr>
            <a:lvl8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8pPr>
            <a:lvl9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9pPr>
          </a:lstStyle>
          <a:p>
            <a:pPr>
              <a:buFont typeface="Wingdings 3" panose="05040102010807070707" pitchFamily="18" charset="2"/>
              <a:buNone/>
            </a:pPr>
            <a:r>
              <a:rPr lang="ru-RU" altLang="ru-RU" b="1">
                <a:latin typeface="Times" panose="02020603050405020304" pitchFamily="18" charset="0"/>
                <a:cs typeface="Times" panose="02020603050405020304" pitchFamily="18" charset="0"/>
              </a:rPr>
              <a:t>Предшествующие переломы</a:t>
            </a:r>
          </a:p>
        </p:txBody>
      </p:sp>
      <p:sp>
        <p:nvSpPr>
          <p:cNvPr id="1161227" name="Rectangle 11"/>
          <p:cNvSpPr>
            <a:spLocks noChangeArrowheads="1"/>
          </p:cNvSpPr>
          <p:nvPr/>
        </p:nvSpPr>
        <p:spPr bwMode="auto">
          <a:xfrm>
            <a:off x="6335713" y="3455988"/>
            <a:ext cx="4011612" cy="506412"/>
          </a:xfrm>
          <a:prstGeom prst="rect">
            <a:avLst/>
          </a:prstGeom>
          <a:noFill/>
          <a:ln w="9525">
            <a:solidFill>
              <a:srgbClr val="FFCC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1pPr>
            <a:lvl2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2pPr>
            <a:lvl3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3pPr>
            <a:lvl4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4pPr>
            <a:lvl5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5pPr>
            <a:lvl6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6pPr>
            <a:lvl7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7pPr>
            <a:lvl8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8pPr>
            <a:lvl9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9pPr>
          </a:lstStyle>
          <a:p>
            <a:pPr>
              <a:buFont typeface="Wingdings 3" panose="05040102010807070707" pitchFamily="18" charset="2"/>
              <a:buNone/>
            </a:pPr>
            <a:r>
              <a:rPr lang="ru-RU" altLang="ru-RU" b="1">
                <a:latin typeface="Times" panose="02020603050405020304" pitchFamily="18" charset="0"/>
                <a:cs typeface="Times" panose="02020603050405020304" pitchFamily="18" charset="0"/>
              </a:rPr>
              <a:t>Злоупотребление алкоголем</a:t>
            </a:r>
          </a:p>
        </p:txBody>
      </p:sp>
      <p:sp>
        <p:nvSpPr>
          <p:cNvPr id="1161228" name="Rectangle 12"/>
          <p:cNvSpPr>
            <a:spLocks noChangeArrowheads="1"/>
          </p:cNvSpPr>
          <p:nvPr/>
        </p:nvSpPr>
        <p:spPr bwMode="auto">
          <a:xfrm>
            <a:off x="2135189" y="3455988"/>
            <a:ext cx="4200525" cy="506412"/>
          </a:xfrm>
          <a:prstGeom prst="rect">
            <a:avLst/>
          </a:prstGeom>
          <a:noFill/>
          <a:ln w="9525">
            <a:solidFill>
              <a:srgbClr val="FFCC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1pPr>
            <a:lvl2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2pPr>
            <a:lvl3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3pPr>
            <a:lvl4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4pPr>
            <a:lvl5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5pPr>
            <a:lvl6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6pPr>
            <a:lvl7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7pPr>
            <a:lvl8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8pPr>
            <a:lvl9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9pPr>
          </a:lstStyle>
          <a:p>
            <a:pPr>
              <a:buFont typeface="Wingdings 3" panose="05040102010807070707" pitchFamily="18" charset="2"/>
              <a:buNone/>
            </a:pPr>
            <a:r>
              <a:rPr lang="ru-RU" altLang="ru-RU" b="1">
                <a:solidFill>
                  <a:srgbClr val="FFFF00"/>
                </a:solidFill>
                <a:latin typeface="Times" panose="02020603050405020304" pitchFamily="18" charset="0"/>
                <a:cs typeface="Times" panose="02020603050405020304" pitchFamily="18" charset="0"/>
              </a:rPr>
              <a:t>Менопауза</a:t>
            </a:r>
          </a:p>
        </p:txBody>
      </p:sp>
      <p:sp>
        <p:nvSpPr>
          <p:cNvPr id="1161229" name="Rectangle 13"/>
          <p:cNvSpPr>
            <a:spLocks noChangeArrowheads="1"/>
          </p:cNvSpPr>
          <p:nvPr/>
        </p:nvSpPr>
        <p:spPr bwMode="auto">
          <a:xfrm>
            <a:off x="6335713" y="2947988"/>
            <a:ext cx="4011612" cy="508000"/>
          </a:xfrm>
          <a:prstGeom prst="rect">
            <a:avLst/>
          </a:prstGeom>
          <a:noFill/>
          <a:ln w="9525">
            <a:solidFill>
              <a:srgbClr val="FFCC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1pPr>
            <a:lvl2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2pPr>
            <a:lvl3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3pPr>
            <a:lvl4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4pPr>
            <a:lvl5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5pPr>
            <a:lvl6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6pPr>
            <a:lvl7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7pPr>
            <a:lvl8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8pPr>
            <a:lvl9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9pPr>
          </a:lstStyle>
          <a:p>
            <a:pPr>
              <a:buFont typeface="Wingdings 3" panose="05040102010807070707" pitchFamily="18" charset="2"/>
              <a:buNone/>
            </a:pPr>
            <a:r>
              <a:rPr lang="ru-RU" altLang="ru-RU" b="1">
                <a:solidFill>
                  <a:srgbClr val="FFFF00"/>
                </a:solidFill>
                <a:latin typeface="Times" panose="02020603050405020304" pitchFamily="18" charset="0"/>
                <a:cs typeface="Times" panose="02020603050405020304" pitchFamily="18" charset="0"/>
              </a:rPr>
              <a:t>Дефицит Са</a:t>
            </a:r>
          </a:p>
        </p:txBody>
      </p:sp>
      <p:sp>
        <p:nvSpPr>
          <p:cNvPr id="1161230" name="Rectangle 14"/>
          <p:cNvSpPr>
            <a:spLocks noChangeArrowheads="1"/>
          </p:cNvSpPr>
          <p:nvPr/>
        </p:nvSpPr>
        <p:spPr bwMode="auto">
          <a:xfrm>
            <a:off x="2135189" y="2947988"/>
            <a:ext cx="4200525" cy="508000"/>
          </a:xfrm>
          <a:prstGeom prst="rect">
            <a:avLst/>
          </a:prstGeom>
          <a:noFill/>
          <a:ln w="9525">
            <a:solidFill>
              <a:srgbClr val="FFCC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1pPr>
            <a:lvl2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2pPr>
            <a:lvl3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3pPr>
            <a:lvl4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4pPr>
            <a:lvl5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5pPr>
            <a:lvl6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6pPr>
            <a:lvl7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7pPr>
            <a:lvl8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8pPr>
            <a:lvl9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9pPr>
          </a:lstStyle>
          <a:p>
            <a:pPr>
              <a:buFont typeface="Wingdings 3" panose="05040102010807070707" pitchFamily="18" charset="2"/>
              <a:buNone/>
            </a:pPr>
            <a:r>
              <a:rPr lang="ru-RU" altLang="ru-RU" b="1">
                <a:latin typeface="Times" panose="02020603050405020304" pitchFamily="18" charset="0"/>
                <a:cs typeface="Times" panose="02020603050405020304" pitchFamily="18" charset="0"/>
              </a:rPr>
              <a:t>Европеоидная раса</a:t>
            </a:r>
          </a:p>
        </p:txBody>
      </p:sp>
      <p:sp>
        <p:nvSpPr>
          <p:cNvPr id="1161231" name="Rectangle 15"/>
          <p:cNvSpPr>
            <a:spLocks noChangeArrowheads="1"/>
          </p:cNvSpPr>
          <p:nvPr/>
        </p:nvSpPr>
        <p:spPr bwMode="auto">
          <a:xfrm>
            <a:off x="6335713" y="2438400"/>
            <a:ext cx="4011612" cy="509588"/>
          </a:xfrm>
          <a:prstGeom prst="rect">
            <a:avLst/>
          </a:prstGeom>
          <a:noFill/>
          <a:ln w="9525">
            <a:solidFill>
              <a:srgbClr val="FFCC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1pPr>
            <a:lvl2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2pPr>
            <a:lvl3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3pPr>
            <a:lvl4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4pPr>
            <a:lvl5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5pPr>
            <a:lvl6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6pPr>
            <a:lvl7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7pPr>
            <a:lvl8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8pPr>
            <a:lvl9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9pPr>
          </a:lstStyle>
          <a:p>
            <a:pPr>
              <a:buFont typeface="Wingdings 3" panose="05040102010807070707" pitchFamily="18" charset="2"/>
              <a:buNone/>
            </a:pPr>
            <a:r>
              <a:rPr lang="ru-RU" altLang="ru-RU" b="1">
                <a:latin typeface="Times" panose="02020603050405020304" pitchFamily="18" charset="0"/>
                <a:cs typeface="Times" panose="02020603050405020304" pitchFamily="18" charset="0"/>
              </a:rPr>
              <a:t>Низкая масса тела</a:t>
            </a:r>
          </a:p>
        </p:txBody>
      </p:sp>
      <p:sp>
        <p:nvSpPr>
          <p:cNvPr id="1161232" name="Rectangle 16"/>
          <p:cNvSpPr>
            <a:spLocks noChangeArrowheads="1"/>
          </p:cNvSpPr>
          <p:nvPr/>
        </p:nvSpPr>
        <p:spPr bwMode="auto">
          <a:xfrm>
            <a:off x="2135189" y="2438400"/>
            <a:ext cx="4200525" cy="509588"/>
          </a:xfrm>
          <a:prstGeom prst="rect">
            <a:avLst/>
          </a:prstGeom>
          <a:noFill/>
          <a:ln w="9525">
            <a:solidFill>
              <a:srgbClr val="FFCC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1pPr>
            <a:lvl2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2pPr>
            <a:lvl3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3pPr>
            <a:lvl4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4pPr>
            <a:lvl5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5pPr>
            <a:lvl6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6pPr>
            <a:lvl7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7pPr>
            <a:lvl8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8pPr>
            <a:lvl9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9pPr>
          </a:lstStyle>
          <a:p>
            <a:pPr>
              <a:buFont typeface="Wingdings 3" panose="05040102010807070707" pitchFamily="18" charset="2"/>
              <a:buNone/>
            </a:pPr>
            <a:r>
              <a:rPr lang="ru-RU" altLang="ru-RU" b="1" dirty="0">
                <a:latin typeface="Times" panose="02020603050405020304" pitchFamily="18" charset="0"/>
                <a:cs typeface="Times" panose="02020603050405020304" pitchFamily="18" charset="0"/>
              </a:rPr>
              <a:t>Семейный анамнез</a:t>
            </a:r>
          </a:p>
        </p:txBody>
      </p:sp>
      <p:sp>
        <p:nvSpPr>
          <p:cNvPr id="1161233" name="Rectangle 17"/>
          <p:cNvSpPr>
            <a:spLocks noChangeArrowheads="1"/>
          </p:cNvSpPr>
          <p:nvPr/>
        </p:nvSpPr>
        <p:spPr bwMode="auto">
          <a:xfrm>
            <a:off x="6335713" y="1931988"/>
            <a:ext cx="4011612" cy="506412"/>
          </a:xfrm>
          <a:prstGeom prst="rect">
            <a:avLst/>
          </a:prstGeom>
          <a:noFill/>
          <a:ln w="9525">
            <a:solidFill>
              <a:srgbClr val="FFCC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1pPr>
            <a:lvl2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2pPr>
            <a:lvl3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3pPr>
            <a:lvl4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4pPr>
            <a:lvl5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5pPr>
            <a:lvl6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6pPr>
            <a:lvl7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7pPr>
            <a:lvl8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8pPr>
            <a:lvl9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9pPr>
          </a:lstStyle>
          <a:p>
            <a:pPr>
              <a:buFont typeface="Wingdings 3" panose="05040102010807070707" pitchFamily="18" charset="2"/>
              <a:buNone/>
            </a:pPr>
            <a:r>
              <a:rPr lang="ru-RU" altLang="ru-RU" b="1">
                <a:latin typeface="Times" panose="02020603050405020304" pitchFamily="18" charset="0"/>
                <a:cs typeface="Times" panose="02020603050405020304" pitchFamily="18" charset="0"/>
              </a:rPr>
              <a:t>Гиподинамия</a:t>
            </a:r>
          </a:p>
        </p:txBody>
      </p:sp>
      <p:sp>
        <p:nvSpPr>
          <p:cNvPr id="1161234" name="Rectangle 18"/>
          <p:cNvSpPr>
            <a:spLocks noChangeArrowheads="1"/>
          </p:cNvSpPr>
          <p:nvPr/>
        </p:nvSpPr>
        <p:spPr bwMode="auto">
          <a:xfrm>
            <a:off x="2135189" y="1931988"/>
            <a:ext cx="4200525" cy="506412"/>
          </a:xfrm>
          <a:prstGeom prst="rect">
            <a:avLst/>
          </a:prstGeom>
          <a:noFill/>
          <a:ln w="9525">
            <a:solidFill>
              <a:srgbClr val="FFCC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1pPr>
            <a:lvl2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2pPr>
            <a:lvl3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3pPr>
            <a:lvl4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4pPr>
            <a:lvl5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5pPr>
            <a:lvl6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6pPr>
            <a:lvl7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7pPr>
            <a:lvl8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8pPr>
            <a:lvl9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9pPr>
          </a:lstStyle>
          <a:p>
            <a:pPr>
              <a:buFont typeface="Wingdings 3" panose="05040102010807070707" pitchFamily="18" charset="2"/>
              <a:buNone/>
            </a:pPr>
            <a:r>
              <a:rPr lang="ru-RU" altLang="ru-RU" b="1">
                <a:solidFill>
                  <a:srgbClr val="FFFF00"/>
                </a:solidFill>
                <a:latin typeface="Times" panose="02020603050405020304" pitchFamily="18" charset="0"/>
                <a:cs typeface="Times" panose="02020603050405020304" pitchFamily="18" charset="0"/>
              </a:rPr>
              <a:t>Женский пол</a:t>
            </a:r>
          </a:p>
        </p:txBody>
      </p:sp>
      <p:sp>
        <p:nvSpPr>
          <p:cNvPr id="1161235" name="Rectangle 19"/>
          <p:cNvSpPr>
            <a:spLocks noChangeArrowheads="1"/>
          </p:cNvSpPr>
          <p:nvPr/>
        </p:nvSpPr>
        <p:spPr bwMode="auto">
          <a:xfrm>
            <a:off x="6335713" y="1423988"/>
            <a:ext cx="4011612" cy="508000"/>
          </a:xfrm>
          <a:prstGeom prst="rect">
            <a:avLst/>
          </a:prstGeom>
          <a:gradFill rotWithShape="1">
            <a:gsLst>
              <a:gs pos="0">
                <a:srgbClr val="006600"/>
              </a:gs>
              <a:gs pos="100000">
                <a:srgbClr val="006600">
                  <a:gamma/>
                  <a:shade val="46275"/>
                  <a:invGamma/>
                </a:srgbClr>
              </a:gs>
            </a:gsLst>
            <a:path path="shape">
              <a:fillToRect l="50000" t="50000" r="50000" b="50000"/>
            </a:path>
          </a:gradFill>
          <a:ln w="9525" algn="ctr">
            <a:solidFill>
              <a:srgbClr val="FFCC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1pPr>
            <a:lvl2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2pPr>
            <a:lvl3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3pPr>
            <a:lvl4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4pPr>
            <a:lvl5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5pPr>
            <a:lvl6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6pPr>
            <a:lvl7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7pPr>
            <a:lvl8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8pPr>
            <a:lvl9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9pPr>
          </a:lstStyle>
          <a:p>
            <a:pPr algn="ctr">
              <a:buFont typeface="Wingdings 3" panose="05040102010807070707" pitchFamily="18" charset="2"/>
              <a:buNone/>
            </a:pPr>
            <a:r>
              <a:rPr lang="ru-RU" altLang="ru-RU" b="1" i="1">
                <a:solidFill>
                  <a:srgbClr val="FFFF00"/>
                </a:solidFill>
                <a:latin typeface="Times" panose="02020603050405020304" pitchFamily="18" charset="0"/>
                <a:cs typeface="Times" panose="02020603050405020304" pitchFamily="18" charset="0"/>
              </a:rPr>
              <a:t>Модифицируемые факторы</a:t>
            </a:r>
          </a:p>
        </p:txBody>
      </p:sp>
      <p:sp>
        <p:nvSpPr>
          <p:cNvPr id="1161236" name="Rectangle 20"/>
          <p:cNvSpPr>
            <a:spLocks noChangeArrowheads="1"/>
          </p:cNvSpPr>
          <p:nvPr/>
        </p:nvSpPr>
        <p:spPr bwMode="auto">
          <a:xfrm>
            <a:off x="2133601" y="1447800"/>
            <a:ext cx="4200525" cy="508000"/>
          </a:xfrm>
          <a:prstGeom prst="rect">
            <a:avLst/>
          </a:prstGeom>
          <a:gradFill rotWithShape="1">
            <a:gsLst>
              <a:gs pos="0">
                <a:srgbClr val="006600"/>
              </a:gs>
              <a:gs pos="100000">
                <a:srgbClr val="006600">
                  <a:gamma/>
                  <a:shade val="46275"/>
                  <a:invGamma/>
                </a:srgbClr>
              </a:gs>
            </a:gsLst>
            <a:path path="shape">
              <a:fillToRect l="50000" t="50000" r="50000" b="50000"/>
            </a:path>
          </a:gradFill>
          <a:ln w="9525">
            <a:solidFill>
              <a:srgbClr val="FFCC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1pPr>
            <a:lvl2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2pPr>
            <a:lvl3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3pPr>
            <a:lvl4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4pPr>
            <a:lvl5pPr algn="l">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5pPr>
            <a:lvl6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6pPr>
            <a:lvl7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7pPr>
            <a:lvl8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8pPr>
            <a:lvl9pPr fontAlgn="base">
              <a:lnSpc>
                <a:spcPct val="95000"/>
              </a:lnSpc>
              <a:spcBef>
                <a:spcPct val="20000"/>
              </a:spcBef>
              <a:spcAft>
                <a:spcPct val="20000"/>
              </a:spcAft>
              <a:buClr>
                <a:srgbClr val="FF7800"/>
              </a:buClr>
              <a:buSzPct val="85000"/>
              <a:buFont typeface="Wingdings 3" panose="05040102010807070707" pitchFamily="18" charset="2"/>
              <a:buChar char="u"/>
              <a:defRPr sz="2000">
                <a:solidFill>
                  <a:schemeClr val="tx1"/>
                </a:solidFill>
                <a:latin typeface="Verdana" panose="020B0604030504040204" pitchFamily="34" charset="0"/>
                <a:cs typeface="Arial" panose="020B0604020202020204" pitchFamily="34" charset="0"/>
              </a:defRPr>
            </a:lvl9pPr>
          </a:lstStyle>
          <a:p>
            <a:pPr algn="ctr">
              <a:buFont typeface="Wingdings 3" panose="05040102010807070707" pitchFamily="18" charset="2"/>
              <a:buNone/>
            </a:pPr>
            <a:r>
              <a:rPr lang="ru-RU" altLang="ru-RU" b="1" i="1">
                <a:solidFill>
                  <a:srgbClr val="FFFF00"/>
                </a:solidFill>
                <a:latin typeface="Times" panose="02020603050405020304" pitchFamily="18" charset="0"/>
                <a:cs typeface="Times" panose="02020603050405020304" pitchFamily="18" charset="0"/>
              </a:rPr>
              <a:t>Немодифицируемые факторы</a:t>
            </a:r>
          </a:p>
        </p:txBody>
      </p:sp>
      <p:sp>
        <p:nvSpPr>
          <p:cNvPr id="1161237" name="Line 21"/>
          <p:cNvSpPr>
            <a:spLocks noChangeShapeType="1"/>
          </p:cNvSpPr>
          <p:nvPr/>
        </p:nvSpPr>
        <p:spPr bwMode="auto">
          <a:xfrm>
            <a:off x="1828801" y="1371600"/>
            <a:ext cx="4506913" cy="523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sz="2000" b="1">
              <a:latin typeface="Times" panose="02020603050405020304" pitchFamily="18" charset="0"/>
              <a:cs typeface="Times" panose="02020603050405020304" pitchFamily="18" charset="0"/>
            </a:endParaRPr>
          </a:p>
        </p:txBody>
      </p:sp>
      <p:sp>
        <p:nvSpPr>
          <p:cNvPr id="1161238" name="Line 22"/>
          <p:cNvSpPr>
            <a:spLocks noChangeShapeType="1"/>
          </p:cNvSpPr>
          <p:nvPr/>
        </p:nvSpPr>
        <p:spPr bwMode="auto">
          <a:xfrm>
            <a:off x="2324101" y="5995988"/>
            <a:ext cx="4011613"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sz="2000" b="1">
              <a:latin typeface="Times" panose="02020603050405020304" pitchFamily="18" charset="0"/>
              <a:cs typeface="Times" panose="02020603050405020304" pitchFamily="18" charset="0"/>
            </a:endParaRPr>
          </a:p>
        </p:txBody>
      </p:sp>
      <p:sp>
        <p:nvSpPr>
          <p:cNvPr id="1161239" name="Line 23"/>
          <p:cNvSpPr>
            <a:spLocks noChangeShapeType="1"/>
          </p:cNvSpPr>
          <p:nvPr/>
        </p:nvSpPr>
        <p:spPr bwMode="auto">
          <a:xfrm>
            <a:off x="2324100" y="1423988"/>
            <a:ext cx="0" cy="5080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sz="2000" b="1">
              <a:latin typeface="Times" panose="02020603050405020304" pitchFamily="18" charset="0"/>
              <a:cs typeface="Times" panose="02020603050405020304" pitchFamily="18" charset="0"/>
            </a:endParaRPr>
          </a:p>
        </p:txBody>
      </p:sp>
      <p:sp>
        <p:nvSpPr>
          <p:cNvPr id="1161240" name="Line 24"/>
          <p:cNvSpPr>
            <a:spLocks noChangeShapeType="1"/>
          </p:cNvSpPr>
          <p:nvPr/>
        </p:nvSpPr>
        <p:spPr bwMode="auto">
          <a:xfrm>
            <a:off x="10347325" y="1423988"/>
            <a:ext cx="0" cy="5080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sz="2000" b="1">
              <a:latin typeface="Times" panose="02020603050405020304" pitchFamily="18" charset="0"/>
              <a:cs typeface="Times" panose="02020603050405020304" pitchFamily="18" charset="0"/>
            </a:endParaRPr>
          </a:p>
        </p:txBody>
      </p:sp>
      <p:sp>
        <p:nvSpPr>
          <p:cNvPr id="1161241" name="Line 25"/>
          <p:cNvSpPr>
            <a:spLocks noChangeShapeType="1"/>
          </p:cNvSpPr>
          <p:nvPr/>
        </p:nvSpPr>
        <p:spPr bwMode="auto">
          <a:xfrm>
            <a:off x="6335713" y="1423988"/>
            <a:ext cx="4011612"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sz="2000" b="1">
              <a:latin typeface="Times" panose="02020603050405020304" pitchFamily="18" charset="0"/>
              <a:cs typeface="Times" panose="02020603050405020304" pitchFamily="18" charset="0"/>
            </a:endParaRPr>
          </a:p>
        </p:txBody>
      </p:sp>
      <p:sp>
        <p:nvSpPr>
          <p:cNvPr id="1161242" name="Line 26"/>
          <p:cNvSpPr>
            <a:spLocks noChangeShapeType="1"/>
          </p:cNvSpPr>
          <p:nvPr/>
        </p:nvSpPr>
        <p:spPr bwMode="auto">
          <a:xfrm>
            <a:off x="10347325" y="1931988"/>
            <a:ext cx="0" cy="50641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sz="2000" b="1">
              <a:latin typeface="Times" panose="02020603050405020304" pitchFamily="18" charset="0"/>
              <a:cs typeface="Times" panose="02020603050405020304" pitchFamily="18" charset="0"/>
            </a:endParaRPr>
          </a:p>
        </p:txBody>
      </p:sp>
      <p:sp>
        <p:nvSpPr>
          <p:cNvPr id="1161243" name="Line 27"/>
          <p:cNvSpPr>
            <a:spLocks noChangeShapeType="1"/>
          </p:cNvSpPr>
          <p:nvPr/>
        </p:nvSpPr>
        <p:spPr bwMode="auto">
          <a:xfrm>
            <a:off x="10347325" y="2438400"/>
            <a:ext cx="0" cy="5095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sz="2000" b="1">
              <a:latin typeface="Times" panose="02020603050405020304" pitchFamily="18" charset="0"/>
              <a:cs typeface="Times" panose="02020603050405020304" pitchFamily="18" charset="0"/>
            </a:endParaRPr>
          </a:p>
        </p:txBody>
      </p:sp>
      <p:sp>
        <p:nvSpPr>
          <p:cNvPr id="1161244" name="Line 28"/>
          <p:cNvSpPr>
            <a:spLocks noChangeShapeType="1"/>
          </p:cNvSpPr>
          <p:nvPr/>
        </p:nvSpPr>
        <p:spPr bwMode="auto">
          <a:xfrm>
            <a:off x="2324100" y="2947988"/>
            <a:ext cx="0" cy="5080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sz="2000" b="1">
              <a:latin typeface="Times" panose="02020603050405020304" pitchFamily="18" charset="0"/>
              <a:cs typeface="Times" panose="02020603050405020304" pitchFamily="18" charset="0"/>
            </a:endParaRPr>
          </a:p>
        </p:txBody>
      </p:sp>
      <p:sp>
        <p:nvSpPr>
          <p:cNvPr id="1161245" name="Line 29"/>
          <p:cNvSpPr>
            <a:spLocks noChangeShapeType="1"/>
          </p:cNvSpPr>
          <p:nvPr/>
        </p:nvSpPr>
        <p:spPr bwMode="auto">
          <a:xfrm>
            <a:off x="10347325" y="2947988"/>
            <a:ext cx="0" cy="5080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sz="2000" b="1">
              <a:latin typeface="Times" panose="02020603050405020304" pitchFamily="18" charset="0"/>
              <a:cs typeface="Times" panose="02020603050405020304" pitchFamily="18" charset="0"/>
            </a:endParaRPr>
          </a:p>
        </p:txBody>
      </p:sp>
      <p:sp>
        <p:nvSpPr>
          <p:cNvPr id="1161246" name="Line 30"/>
          <p:cNvSpPr>
            <a:spLocks noChangeShapeType="1"/>
          </p:cNvSpPr>
          <p:nvPr/>
        </p:nvSpPr>
        <p:spPr bwMode="auto">
          <a:xfrm>
            <a:off x="10347325" y="3455988"/>
            <a:ext cx="0" cy="50641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sz="2000" b="1">
              <a:latin typeface="Times" panose="02020603050405020304" pitchFamily="18" charset="0"/>
              <a:cs typeface="Times" panose="02020603050405020304" pitchFamily="18" charset="0"/>
            </a:endParaRPr>
          </a:p>
        </p:txBody>
      </p:sp>
      <p:sp>
        <p:nvSpPr>
          <p:cNvPr id="1161247" name="Line 31"/>
          <p:cNvSpPr>
            <a:spLocks noChangeShapeType="1"/>
          </p:cNvSpPr>
          <p:nvPr/>
        </p:nvSpPr>
        <p:spPr bwMode="auto">
          <a:xfrm>
            <a:off x="10347325" y="3962400"/>
            <a:ext cx="0" cy="5095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sz="2000" b="1">
              <a:latin typeface="Times" panose="02020603050405020304" pitchFamily="18" charset="0"/>
              <a:cs typeface="Times" panose="02020603050405020304" pitchFamily="18" charset="0"/>
            </a:endParaRPr>
          </a:p>
        </p:txBody>
      </p:sp>
      <p:sp>
        <p:nvSpPr>
          <p:cNvPr id="1161248" name="Line 32"/>
          <p:cNvSpPr>
            <a:spLocks noChangeShapeType="1"/>
          </p:cNvSpPr>
          <p:nvPr/>
        </p:nvSpPr>
        <p:spPr bwMode="auto">
          <a:xfrm>
            <a:off x="10347325" y="4471988"/>
            <a:ext cx="0" cy="5080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sz="2000" b="1">
              <a:latin typeface="Times" panose="02020603050405020304" pitchFamily="18" charset="0"/>
              <a:cs typeface="Times" panose="02020603050405020304" pitchFamily="18" charset="0"/>
            </a:endParaRPr>
          </a:p>
        </p:txBody>
      </p:sp>
      <p:sp>
        <p:nvSpPr>
          <p:cNvPr id="1161249" name="Line 33"/>
          <p:cNvSpPr>
            <a:spLocks noChangeShapeType="1"/>
          </p:cNvSpPr>
          <p:nvPr/>
        </p:nvSpPr>
        <p:spPr bwMode="auto">
          <a:xfrm>
            <a:off x="10347325" y="4979988"/>
            <a:ext cx="0" cy="50641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sz="2000" b="1">
              <a:latin typeface="Times" panose="02020603050405020304" pitchFamily="18" charset="0"/>
              <a:cs typeface="Times" panose="02020603050405020304" pitchFamily="18" charset="0"/>
            </a:endParaRPr>
          </a:p>
        </p:txBody>
      </p:sp>
      <p:sp>
        <p:nvSpPr>
          <p:cNvPr id="1161250" name="Line 34"/>
          <p:cNvSpPr>
            <a:spLocks noChangeShapeType="1"/>
          </p:cNvSpPr>
          <p:nvPr/>
        </p:nvSpPr>
        <p:spPr bwMode="auto">
          <a:xfrm>
            <a:off x="10347325" y="5486400"/>
            <a:ext cx="0" cy="5095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sz="2000" b="1">
              <a:latin typeface="Times" panose="02020603050405020304" pitchFamily="18" charset="0"/>
              <a:cs typeface="Times" panose="02020603050405020304" pitchFamily="18" charset="0"/>
            </a:endParaRPr>
          </a:p>
        </p:txBody>
      </p:sp>
      <p:sp>
        <p:nvSpPr>
          <p:cNvPr id="1161251" name="Line 35"/>
          <p:cNvSpPr>
            <a:spLocks noChangeShapeType="1"/>
          </p:cNvSpPr>
          <p:nvPr/>
        </p:nvSpPr>
        <p:spPr bwMode="auto">
          <a:xfrm>
            <a:off x="6335713" y="5995988"/>
            <a:ext cx="4011612"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sz="2000" b="1">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78473622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Номер слайда 3"/>
          <p:cNvSpPr>
            <a:spLocks noGrp="1"/>
          </p:cNvSpPr>
          <p:nvPr>
            <p:ph type="sldNum" sz="quarter" idx="11"/>
          </p:nvPr>
        </p:nvSpPr>
        <p:spPr/>
        <p:txBody>
          <a:bodyPr/>
          <a:lstStyle/>
          <a:p>
            <a:endParaRPr lang="en-US" altLang="ru-RU" dirty="0"/>
          </a:p>
        </p:txBody>
      </p:sp>
      <p:sp>
        <p:nvSpPr>
          <p:cNvPr id="1162242" name="Rectangle 2"/>
          <p:cNvSpPr>
            <a:spLocks noGrp="1" noChangeArrowheads="1"/>
          </p:cNvSpPr>
          <p:nvPr>
            <p:ph type="title"/>
          </p:nvPr>
        </p:nvSpPr>
        <p:spPr>
          <a:xfrm>
            <a:off x="1524000" y="0"/>
            <a:ext cx="9144000" cy="1143000"/>
          </a:xfrm>
        </p:spPr>
        <p:txBody>
          <a:bodyPr/>
          <a:lstStyle/>
          <a:p>
            <a:r>
              <a:rPr lang="ru-RU" altLang="ru-RU" b="0">
                <a:solidFill>
                  <a:srgbClr val="FFFF00"/>
                </a:solidFill>
                <a:effectLst>
                  <a:outerShdw blurRad="38100" dist="38100" dir="2700000" algn="tl">
                    <a:srgbClr val="000000"/>
                  </a:outerShdw>
                </a:effectLst>
              </a:rPr>
              <a:t>Возрастное снижение костной массы</a:t>
            </a:r>
            <a:endParaRPr lang="en-US" altLang="ru-RU" b="0">
              <a:solidFill>
                <a:srgbClr val="FFFF00"/>
              </a:solidFill>
              <a:effectLst>
                <a:outerShdw blurRad="38100" dist="38100" dir="2700000" algn="tl">
                  <a:srgbClr val="000000"/>
                </a:outerShdw>
              </a:effectLst>
            </a:endParaRPr>
          </a:p>
        </p:txBody>
      </p:sp>
      <p:sp>
        <p:nvSpPr>
          <p:cNvPr id="1162243" name="Rectangle 3"/>
          <p:cNvSpPr>
            <a:spLocks noChangeArrowheads="1"/>
          </p:cNvSpPr>
          <p:nvPr/>
        </p:nvSpPr>
        <p:spPr bwMode="auto">
          <a:xfrm>
            <a:off x="2209800" y="6019800"/>
            <a:ext cx="7239000"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marL="115888" indent="-115888"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r>
              <a:rPr lang="en-US" altLang="ru-RU" sz="1400">
                <a:effectLst>
                  <a:outerShdw blurRad="38100" dist="38100" dir="2700000" algn="tl">
                    <a:srgbClr val="000000"/>
                  </a:outerShdw>
                </a:effectLst>
              </a:rPr>
              <a:t>Adapted with permission from Faulkner KG.</a:t>
            </a:r>
            <a:r>
              <a:rPr lang="en-US" altLang="ru-RU" sz="1400" i="1">
                <a:effectLst>
                  <a:outerShdw blurRad="38100" dist="38100" dir="2700000" algn="tl">
                    <a:srgbClr val="000000"/>
                  </a:outerShdw>
                </a:effectLst>
              </a:rPr>
              <a:t> J Clin Densitometry. </a:t>
            </a:r>
            <a:r>
              <a:rPr lang="en-US" altLang="ru-RU" sz="1400">
                <a:effectLst>
                  <a:outerShdw blurRad="38100" dist="38100" dir="2700000" algn="tl">
                    <a:srgbClr val="000000"/>
                  </a:outerShdw>
                </a:effectLst>
              </a:rPr>
              <a:t>1998;1:279</a:t>
            </a:r>
            <a:r>
              <a:rPr lang="en-US" altLang="ru-RU" sz="1400">
                <a:effectLst>
                  <a:outerShdw blurRad="38100" dist="38100" dir="2700000" algn="tl">
                    <a:srgbClr val="000000"/>
                  </a:outerShdw>
                </a:effectLst>
                <a:cs typeface="Arial" panose="020B0604020202020204" pitchFamily="34" charset="0"/>
              </a:rPr>
              <a:t>–</a:t>
            </a:r>
            <a:r>
              <a:rPr lang="en-US" altLang="ru-RU" sz="1400">
                <a:effectLst>
                  <a:outerShdw blurRad="38100" dist="38100" dir="2700000" algn="tl">
                    <a:srgbClr val="000000"/>
                  </a:outerShdw>
                </a:effectLst>
              </a:rPr>
              <a:t>285.</a:t>
            </a:r>
          </a:p>
        </p:txBody>
      </p:sp>
      <p:sp>
        <p:nvSpPr>
          <p:cNvPr id="1162244" name="Rectangle 4"/>
          <p:cNvSpPr>
            <a:spLocks noChangeArrowheads="1"/>
          </p:cNvSpPr>
          <p:nvPr/>
        </p:nvSpPr>
        <p:spPr bwMode="auto">
          <a:xfrm>
            <a:off x="4079875" y="1557339"/>
            <a:ext cx="400050" cy="3457575"/>
          </a:xfrm>
          <a:prstGeom prst="rect">
            <a:avLst/>
          </a:prstGeom>
          <a:solidFill>
            <a:srgbClr val="99FFCC">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162245" name="Line 5"/>
          <p:cNvSpPr>
            <a:spLocks noChangeShapeType="1"/>
          </p:cNvSpPr>
          <p:nvPr/>
        </p:nvSpPr>
        <p:spPr bwMode="auto">
          <a:xfrm>
            <a:off x="2997200" y="1522413"/>
            <a:ext cx="1588" cy="3460750"/>
          </a:xfrm>
          <a:prstGeom prst="line">
            <a:avLst/>
          </a:prstGeom>
          <a:noFill/>
          <a:ln w="127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162246" name="Line 6"/>
          <p:cNvSpPr>
            <a:spLocks noChangeShapeType="1"/>
          </p:cNvSpPr>
          <p:nvPr/>
        </p:nvSpPr>
        <p:spPr bwMode="auto">
          <a:xfrm>
            <a:off x="2940050" y="4130675"/>
            <a:ext cx="650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162247" name="Line 7"/>
          <p:cNvSpPr>
            <a:spLocks noChangeShapeType="1"/>
          </p:cNvSpPr>
          <p:nvPr/>
        </p:nvSpPr>
        <p:spPr bwMode="auto">
          <a:xfrm>
            <a:off x="2940050" y="3259139"/>
            <a:ext cx="65088" cy="158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162248" name="Line 8"/>
          <p:cNvSpPr>
            <a:spLocks noChangeShapeType="1"/>
          </p:cNvSpPr>
          <p:nvPr/>
        </p:nvSpPr>
        <p:spPr bwMode="auto">
          <a:xfrm>
            <a:off x="2940050" y="2400300"/>
            <a:ext cx="65088" cy="15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162249" name="Line 9"/>
          <p:cNvSpPr>
            <a:spLocks noChangeShapeType="1"/>
          </p:cNvSpPr>
          <p:nvPr/>
        </p:nvSpPr>
        <p:spPr bwMode="auto">
          <a:xfrm>
            <a:off x="2940050" y="1558925"/>
            <a:ext cx="65088" cy="15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162250" name="Freeform 10"/>
          <p:cNvSpPr>
            <a:spLocks/>
          </p:cNvSpPr>
          <p:nvPr/>
        </p:nvSpPr>
        <p:spPr bwMode="auto">
          <a:xfrm>
            <a:off x="3000375" y="1557338"/>
            <a:ext cx="3875088" cy="2768600"/>
          </a:xfrm>
          <a:custGeom>
            <a:avLst/>
            <a:gdLst>
              <a:gd name="T0" fmla="*/ 0 w 2083"/>
              <a:gd name="T1" fmla="*/ 0 h 1422"/>
              <a:gd name="T2" fmla="*/ 346 w 2083"/>
              <a:gd name="T3" fmla="*/ 224 h 1422"/>
              <a:gd name="T4" fmla="*/ 693 w 2083"/>
              <a:gd name="T5" fmla="*/ 442 h 1422"/>
              <a:gd name="T6" fmla="*/ 1043 w 2083"/>
              <a:gd name="T7" fmla="*/ 1112 h 1422"/>
              <a:gd name="T8" fmla="*/ 1389 w 2083"/>
              <a:gd name="T9" fmla="*/ 1336 h 1422"/>
              <a:gd name="T10" fmla="*/ 1736 w 2083"/>
              <a:gd name="T11" fmla="*/ 1378 h 1422"/>
              <a:gd name="T12" fmla="*/ 2082 w 2083"/>
              <a:gd name="T13" fmla="*/ 1421 h 1422"/>
            </a:gdLst>
            <a:ahLst/>
            <a:cxnLst>
              <a:cxn ang="0">
                <a:pos x="T0" y="T1"/>
              </a:cxn>
              <a:cxn ang="0">
                <a:pos x="T2" y="T3"/>
              </a:cxn>
              <a:cxn ang="0">
                <a:pos x="T4" y="T5"/>
              </a:cxn>
              <a:cxn ang="0">
                <a:pos x="T6" y="T7"/>
              </a:cxn>
              <a:cxn ang="0">
                <a:pos x="T8" y="T9"/>
              </a:cxn>
              <a:cxn ang="0">
                <a:pos x="T10" y="T11"/>
              </a:cxn>
              <a:cxn ang="0">
                <a:pos x="T12" y="T13"/>
              </a:cxn>
            </a:cxnLst>
            <a:rect l="0" t="0" r="r" b="b"/>
            <a:pathLst>
              <a:path w="2083" h="1422">
                <a:moveTo>
                  <a:pt x="0" y="0"/>
                </a:moveTo>
                <a:lnTo>
                  <a:pt x="346" y="224"/>
                </a:lnTo>
                <a:lnTo>
                  <a:pt x="693" y="442"/>
                </a:lnTo>
                <a:lnTo>
                  <a:pt x="1043" y="1112"/>
                </a:lnTo>
                <a:lnTo>
                  <a:pt x="1389" y="1336"/>
                </a:lnTo>
                <a:lnTo>
                  <a:pt x="1736" y="1378"/>
                </a:lnTo>
                <a:lnTo>
                  <a:pt x="2082" y="1421"/>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62251" name="Freeform 11"/>
          <p:cNvSpPr>
            <a:spLocks/>
          </p:cNvSpPr>
          <p:nvPr/>
        </p:nvSpPr>
        <p:spPr bwMode="auto">
          <a:xfrm>
            <a:off x="3000375" y="1557338"/>
            <a:ext cx="3875088" cy="3287712"/>
          </a:xfrm>
          <a:custGeom>
            <a:avLst/>
            <a:gdLst>
              <a:gd name="T0" fmla="*/ 0 w 2083"/>
              <a:gd name="T1" fmla="*/ 0 h 1689"/>
              <a:gd name="T2" fmla="*/ 346 w 2083"/>
              <a:gd name="T3" fmla="*/ 133 h 1689"/>
              <a:gd name="T4" fmla="*/ 693 w 2083"/>
              <a:gd name="T5" fmla="*/ 266 h 1689"/>
              <a:gd name="T6" fmla="*/ 1043 w 2083"/>
              <a:gd name="T7" fmla="*/ 666 h 1689"/>
              <a:gd name="T8" fmla="*/ 1389 w 2083"/>
              <a:gd name="T9" fmla="*/ 1246 h 1689"/>
              <a:gd name="T10" fmla="*/ 1736 w 2083"/>
              <a:gd name="T11" fmla="*/ 1512 h 1689"/>
              <a:gd name="T12" fmla="*/ 2082 w 2083"/>
              <a:gd name="T13" fmla="*/ 1688 h 1689"/>
            </a:gdLst>
            <a:ahLst/>
            <a:cxnLst>
              <a:cxn ang="0">
                <a:pos x="T0" y="T1"/>
              </a:cxn>
              <a:cxn ang="0">
                <a:pos x="T2" y="T3"/>
              </a:cxn>
              <a:cxn ang="0">
                <a:pos x="T4" y="T5"/>
              </a:cxn>
              <a:cxn ang="0">
                <a:pos x="T6" y="T7"/>
              </a:cxn>
              <a:cxn ang="0">
                <a:pos x="T8" y="T9"/>
              </a:cxn>
              <a:cxn ang="0">
                <a:pos x="T10" y="T11"/>
              </a:cxn>
              <a:cxn ang="0">
                <a:pos x="T12" y="T13"/>
              </a:cxn>
            </a:cxnLst>
            <a:rect l="0" t="0" r="r" b="b"/>
            <a:pathLst>
              <a:path w="2083" h="1689">
                <a:moveTo>
                  <a:pt x="0" y="0"/>
                </a:moveTo>
                <a:lnTo>
                  <a:pt x="346" y="133"/>
                </a:lnTo>
                <a:lnTo>
                  <a:pt x="693" y="266"/>
                </a:lnTo>
                <a:lnTo>
                  <a:pt x="1043" y="666"/>
                </a:lnTo>
                <a:lnTo>
                  <a:pt x="1389" y="1246"/>
                </a:lnTo>
                <a:lnTo>
                  <a:pt x="1736" y="1512"/>
                </a:lnTo>
                <a:lnTo>
                  <a:pt x="2082" y="1688"/>
                </a:lnTo>
              </a:path>
            </a:pathLst>
          </a:custGeom>
          <a:noFill/>
          <a:ln w="25400" cap="flat" cmpd="sng">
            <a:solidFill>
              <a:srgbClr val="FFFF00"/>
            </a:solidFill>
            <a:prstDash val="sysDot"/>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62252" name="Freeform 12"/>
          <p:cNvSpPr>
            <a:spLocks/>
          </p:cNvSpPr>
          <p:nvPr/>
        </p:nvSpPr>
        <p:spPr bwMode="auto">
          <a:xfrm>
            <a:off x="3005139" y="1558925"/>
            <a:ext cx="3875087" cy="3462338"/>
          </a:xfrm>
          <a:custGeom>
            <a:avLst/>
            <a:gdLst>
              <a:gd name="T0" fmla="*/ 0 w 2083"/>
              <a:gd name="T1" fmla="*/ 0 h 1779"/>
              <a:gd name="T2" fmla="*/ 346 w 2083"/>
              <a:gd name="T3" fmla="*/ 43 h 1779"/>
              <a:gd name="T4" fmla="*/ 693 w 2083"/>
              <a:gd name="T5" fmla="*/ 133 h 1779"/>
              <a:gd name="T6" fmla="*/ 1043 w 2083"/>
              <a:gd name="T7" fmla="*/ 442 h 1779"/>
              <a:gd name="T8" fmla="*/ 1389 w 2083"/>
              <a:gd name="T9" fmla="*/ 1113 h 1779"/>
              <a:gd name="T10" fmla="*/ 1736 w 2083"/>
              <a:gd name="T11" fmla="*/ 1554 h 1779"/>
              <a:gd name="T12" fmla="*/ 2082 w 2083"/>
              <a:gd name="T13" fmla="*/ 1778 h 1779"/>
            </a:gdLst>
            <a:ahLst/>
            <a:cxnLst>
              <a:cxn ang="0">
                <a:pos x="T0" y="T1"/>
              </a:cxn>
              <a:cxn ang="0">
                <a:pos x="T2" y="T3"/>
              </a:cxn>
              <a:cxn ang="0">
                <a:pos x="T4" y="T5"/>
              </a:cxn>
              <a:cxn ang="0">
                <a:pos x="T6" y="T7"/>
              </a:cxn>
              <a:cxn ang="0">
                <a:pos x="T8" y="T9"/>
              </a:cxn>
              <a:cxn ang="0">
                <a:pos x="T10" y="T11"/>
              </a:cxn>
              <a:cxn ang="0">
                <a:pos x="T12" y="T13"/>
              </a:cxn>
            </a:cxnLst>
            <a:rect l="0" t="0" r="r" b="b"/>
            <a:pathLst>
              <a:path w="2083" h="1779">
                <a:moveTo>
                  <a:pt x="0" y="0"/>
                </a:moveTo>
                <a:lnTo>
                  <a:pt x="346" y="43"/>
                </a:lnTo>
                <a:lnTo>
                  <a:pt x="693" y="133"/>
                </a:lnTo>
                <a:lnTo>
                  <a:pt x="1043" y="442"/>
                </a:lnTo>
                <a:lnTo>
                  <a:pt x="1389" y="1113"/>
                </a:lnTo>
                <a:lnTo>
                  <a:pt x="1736" y="1554"/>
                </a:lnTo>
                <a:lnTo>
                  <a:pt x="2082" y="1778"/>
                </a:lnTo>
              </a:path>
            </a:pathLst>
          </a:custGeom>
          <a:noFill/>
          <a:ln w="25400" cap="flat" cmpd="sng">
            <a:solidFill>
              <a:srgbClr val="FF00FF"/>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62253" name="Rectangle 13"/>
          <p:cNvSpPr>
            <a:spLocks noChangeArrowheads="1"/>
          </p:cNvSpPr>
          <p:nvPr/>
        </p:nvSpPr>
        <p:spPr bwMode="auto">
          <a:xfrm>
            <a:off x="2473325" y="4832350"/>
            <a:ext cx="246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eaLnBrk="0" hangingPunct="0"/>
            <a:r>
              <a:rPr lang="en-US" altLang="ru-RU" sz="1900"/>
              <a:t>60</a:t>
            </a:r>
          </a:p>
        </p:txBody>
      </p:sp>
      <p:sp>
        <p:nvSpPr>
          <p:cNvPr id="1162254" name="Rectangle 14"/>
          <p:cNvSpPr>
            <a:spLocks noChangeArrowheads="1"/>
          </p:cNvSpPr>
          <p:nvPr/>
        </p:nvSpPr>
        <p:spPr bwMode="auto">
          <a:xfrm>
            <a:off x="2473325" y="3970338"/>
            <a:ext cx="246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eaLnBrk="0" hangingPunct="0"/>
            <a:r>
              <a:rPr lang="en-US" altLang="ru-RU" sz="1900"/>
              <a:t>70</a:t>
            </a:r>
          </a:p>
        </p:txBody>
      </p:sp>
      <p:sp>
        <p:nvSpPr>
          <p:cNvPr id="1162255" name="Rectangle 15"/>
          <p:cNvSpPr>
            <a:spLocks noChangeArrowheads="1"/>
          </p:cNvSpPr>
          <p:nvPr/>
        </p:nvSpPr>
        <p:spPr bwMode="auto">
          <a:xfrm>
            <a:off x="2473325" y="3106738"/>
            <a:ext cx="246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eaLnBrk="0" hangingPunct="0"/>
            <a:r>
              <a:rPr lang="en-US" altLang="ru-RU" sz="1900"/>
              <a:t>80</a:t>
            </a:r>
          </a:p>
        </p:txBody>
      </p:sp>
      <p:sp>
        <p:nvSpPr>
          <p:cNvPr id="1162256" name="Rectangle 16"/>
          <p:cNvSpPr>
            <a:spLocks noChangeArrowheads="1"/>
          </p:cNvSpPr>
          <p:nvPr/>
        </p:nvSpPr>
        <p:spPr bwMode="auto">
          <a:xfrm>
            <a:off x="2473325" y="2241550"/>
            <a:ext cx="246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eaLnBrk="0" hangingPunct="0"/>
            <a:r>
              <a:rPr lang="en-US" altLang="ru-RU" sz="1900"/>
              <a:t>90</a:t>
            </a:r>
          </a:p>
        </p:txBody>
      </p:sp>
      <p:sp>
        <p:nvSpPr>
          <p:cNvPr id="1162257" name="Rectangle 17"/>
          <p:cNvSpPr>
            <a:spLocks noChangeArrowheads="1"/>
          </p:cNvSpPr>
          <p:nvPr/>
        </p:nvSpPr>
        <p:spPr bwMode="auto">
          <a:xfrm>
            <a:off x="2351088" y="1371600"/>
            <a:ext cx="37029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eaLnBrk="0" hangingPunct="0"/>
            <a:r>
              <a:rPr lang="en-US" altLang="ru-RU" sz="1900"/>
              <a:t>100</a:t>
            </a:r>
          </a:p>
        </p:txBody>
      </p:sp>
      <p:sp>
        <p:nvSpPr>
          <p:cNvPr id="1162258" name="Rectangle 18"/>
          <p:cNvSpPr>
            <a:spLocks noChangeArrowheads="1"/>
          </p:cNvSpPr>
          <p:nvPr/>
        </p:nvSpPr>
        <p:spPr bwMode="auto">
          <a:xfrm>
            <a:off x="2886075" y="5140325"/>
            <a:ext cx="246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eaLnBrk="0" hangingPunct="0"/>
            <a:r>
              <a:rPr lang="en-US" altLang="ru-RU" sz="1900"/>
              <a:t>30</a:t>
            </a:r>
          </a:p>
        </p:txBody>
      </p:sp>
      <p:sp>
        <p:nvSpPr>
          <p:cNvPr id="1162259" name="Rectangle 19"/>
          <p:cNvSpPr>
            <a:spLocks noChangeArrowheads="1"/>
          </p:cNvSpPr>
          <p:nvPr/>
        </p:nvSpPr>
        <p:spPr bwMode="auto">
          <a:xfrm>
            <a:off x="3524250" y="5140325"/>
            <a:ext cx="246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eaLnBrk="0" hangingPunct="0"/>
            <a:r>
              <a:rPr lang="en-US" altLang="ru-RU" sz="1900"/>
              <a:t>40</a:t>
            </a:r>
          </a:p>
        </p:txBody>
      </p:sp>
      <p:sp>
        <p:nvSpPr>
          <p:cNvPr id="1162260" name="Rectangle 20"/>
          <p:cNvSpPr>
            <a:spLocks noChangeArrowheads="1"/>
          </p:cNvSpPr>
          <p:nvPr/>
        </p:nvSpPr>
        <p:spPr bwMode="auto">
          <a:xfrm>
            <a:off x="4168775" y="5140325"/>
            <a:ext cx="246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eaLnBrk="0" hangingPunct="0"/>
            <a:r>
              <a:rPr lang="en-US" altLang="ru-RU" sz="1900"/>
              <a:t>50</a:t>
            </a:r>
          </a:p>
        </p:txBody>
      </p:sp>
      <p:sp>
        <p:nvSpPr>
          <p:cNvPr id="1162261" name="Rectangle 21"/>
          <p:cNvSpPr>
            <a:spLocks noChangeArrowheads="1"/>
          </p:cNvSpPr>
          <p:nvPr/>
        </p:nvSpPr>
        <p:spPr bwMode="auto">
          <a:xfrm>
            <a:off x="4821238" y="5140325"/>
            <a:ext cx="246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eaLnBrk="0" hangingPunct="0"/>
            <a:r>
              <a:rPr lang="en-US" altLang="ru-RU" sz="1900"/>
              <a:t>60</a:t>
            </a:r>
          </a:p>
        </p:txBody>
      </p:sp>
      <p:sp>
        <p:nvSpPr>
          <p:cNvPr id="1162262" name="Rectangle 22"/>
          <p:cNvSpPr>
            <a:spLocks noChangeArrowheads="1"/>
          </p:cNvSpPr>
          <p:nvPr/>
        </p:nvSpPr>
        <p:spPr bwMode="auto">
          <a:xfrm>
            <a:off x="5464175" y="5140325"/>
            <a:ext cx="246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eaLnBrk="0" hangingPunct="0"/>
            <a:r>
              <a:rPr lang="en-US" altLang="ru-RU" sz="1900"/>
              <a:t>70</a:t>
            </a:r>
          </a:p>
        </p:txBody>
      </p:sp>
      <p:sp>
        <p:nvSpPr>
          <p:cNvPr id="1162263" name="Rectangle 23"/>
          <p:cNvSpPr>
            <a:spLocks noChangeArrowheads="1"/>
          </p:cNvSpPr>
          <p:nvPr/>
        </p:nvSpPr>
        <p:spPr bwMode="auto">
          <a:xfrm>
            <a:off x="6110288" y="5140325"/>
            <a:ext cx="246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eaLnBrk="0" hangingPunct="0"/>
            <a:r>
              <a:rPr lang="en-US" altLang="ru-RU" sz="1900"/>
              <a:t>80</a:t>
            </a:r>
          </a:p>
        </p:txBody>
      </p:sp>
      <p:sp>
        <p:nvSpPr>
          <p:cNvPr id="1162264" name="Rectangle 24"/>
          <p:cNvSpPr>
            <a:spLocks noChangeArrowheads="1"/>
          </p:cNvSpPr>
          <p:nvPr/>
        </p:nvSpPr>
        <p:spPr bwMode="auto">
          <a:xfrm>
            <a:off x="6750050" y="5140325"/>
            <a:ext cx="246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eaLnBrk="0" hangingPunct="0"/>
            <a:r>
              <a:rPr lang="en-US" altLang="ru-RU" sz="1900">
                <a:solidFill>
                  <a:schemeClr val="bg1"/>
                </a:solidFill>
              </a:rPr>
              <a:t>90</a:t>
            </a:r>
          </a:p>
        </p:txBody>
      </p:sp>
      <p:sp>
        <p:nvSpPr>
          <p:cNvPr id="1162265" name="Rectangle 25"/>
          <p:cNvSpPr>
            <a:spLocks noChangeArrowheads="1"/>
          </p:cNvSpPr>
          <p:nvPr/>
        </p:nvSpPr>
        <p:spPr bwMode="auto">
          <a:xfrm>
            <a:off x="4602164" y="5529264"/>
            <a:ext cx="76463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eaLnBrk="0" hangingPunct="0"/>
            <a:r>
              <a:rPr lang="ru-RU" altLang="ru-RU">
                <a:effectLst>
                  <a:outerShdw blurRad="38100" dist="38100" dir="2700000" algn="tl">
                    <a:srgbClr val="000000"/>
                  </a:outerShdw>
                </a:effectLst>
              </a:rPr>
              <a:t>Возраст</a:t>
            </a:r>
            <a:endParaRPr lang="en-US" altLang="ru-RU">
              <a:effectLst>
                <a:outerShdw blurRad="38100" dist="38100" dir="2700000" algn="tl">
                  <a:srgbClr val="000000"/>
                </a:outerShdw>
              </a:effectLst>
            </a:endParaRPr>
          </a:p>
        </p:txBody>
      </p:sp>
      <p:sp>
        <p:nvSpPr>
          <p:cNvPr id="1162266" name="Rectangle 26"/>
          <p:cNvSpPr>
            <a:spLocks noChangeArrowheads="1"/>
          </p:cNvSpPr>
          <p:nvPr/>
        </p:nvSpPr>
        <p:spPr bwMode="auto">
          <a:xfrm rot="16200000">
            <a:off x="1012032" y="2318545"/>
            <a:ext cx="2089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l" eaLnBrk="0" hangingPunct="0"/>
            <a:r>
              <a:rPr lang="ru-RU" altLang="ru-RU">
                <a:effectLst>
                  <a:outerShdw blurRad="38100" dist="38100" dir="2700000" algn="tl">
                    <a:srgbClr val="000000"/>
                  </a:outerShdw>
                </a:effectLst>
              </a:rPr>
              <a:t>МПКТ</a:t>
            </a:r>
            <a:r>
              <a:rPr lang="en-US" altLang="ru-RU">
                <a:solidFill>
                  <a:schemeClr val="bg1"/>
                </a:solidFill>
                <a:effectLst>
                  <a:outerShdw blurRad="38100" dist="38100" dir="2700000" algn="tl">
                    <a:srgbClr val="000000"/>
                  </a:outerShdw>
                </a:effectLst>
              </a:rPr>
              <a:t>,</a:t>
            </a:r>
            <a:r>
              <a:rPr lang="en-US" altLang="ru-RU">
                <a:effectLst>
                  <a:outerShdw blurRad="38100" dist="38100" dir="2700000" algn="tl">
                    <a:srgbClr val="000000"/>
                  </a:outerShdw>
                </a:effectLst>
              </a:rPr>
              <a:t> %</a:t>
            </a:r>
          </a:p>
        </p:txBody>
      </p:sp>
      <p:sp>
        <p:nvSpPr>
          <p:cNvPr id="1162267" name="Rectangle 27"/>
          <p:cNvSpPr>
            <a:spLocks noChangeArrowheads="1"/>
          </p:cNvSpPr>
          <p:nvPr/>
        </p:nvSpPr>
        <p:spPr bwMode="auto">
          <a:xfrm>
            <a:off x="5637214" y="1422400"/>
            <a:ext cx="9912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eaLnBrk="0" hangingPunct="0"/>
            <a:r>
              <a:rPr lang="ru-RU" altLang="ru-RU" sz="1500">
                <a:effectLst>
                  <a:outerShdw blurRad="38100" dist="38100" dir="2700000" algn="tl">
                    <a:srgbClr val="000000"/>
                  </a:outerShdw>
                </a:effectLst>
              </a:rPr>
              <a:t>Предплечье</a:t>
            </a:r>
            <a:endParaRPr lang="en-US" altLang="ru-RU" sz="1500">
              <a:effectLst>
                <a:outerShdw blurRad="38100" dist="38100" dir="2700000" algn="tl">
                  <a:srgbClr val="000000"/>
                </a:outerShdw>
              </a:effectLst>
            </a:endParaRPr>
          </a:p>
        </p:txBody>
      </p:sp>
      <p:sp>
        <p:nvSpPr>
          <p:cNvPr id="1162268" name="Rectangle 28"/>
          <p:cNvSpPr>
            <a:spLocks noChangeArrowheads="1"/>
          </p:cNvSpPr>
          <p:nvPr/>
        </p:nvSpPr>
        <p:spPr bwMode="auto">
          <a:xfrm>
            <a:off x="5637214" y="1700213"/>
            <a:ext cx="10852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eaLnBrk="0" hangingPunct="0"/>
            <a:r>
              <a:rPr lang="ru-RU" altLang="ru-RU" sz="1500">
                <a:effectLst>
                  <a:outerShdw blurRad="38100" dist="38100" dir="2700000" algn="tl">
                    <a:srgbClr val="000000"/>
                  </a:outerShdw>
                </a:effectLst>
              </a:rPr>
              <a:t>Позвоночник</a:t>
            </a:r>
            <a:endParaRPr lang="en-US" altLang="ru-RU" sz="1500">
              <a:effectLst>
                <a:outerShdw blurRad="38100" dist="38100" dir="2700000" algn="tl">
                  <a:srgbClr val="000000"/>
                </a:outerShdw>
              </a:effectLst>
            </a:endParaRPr>
          </a:p>
        </p:txBody>
      </p:sp>
      <p:sp>
        <p:nvSpPr>
          <p:cNvPr id="1162269" name="Rectangle 29"/>
          <p:cNvSpPr>
            <a:spLocks noChangeArrowheads="1"/>
          </p:cNvSpPr>
          <p:nvPr/>
        </p:nvSpPr>
        <p:spPr bwMode="auto">
          <a:xfrm>
            <a:off x="5637214" y="2005014"/>
            <a:ext cx="14493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l" eaLnBrk="0" hangingPunct="0"/>
            <a:r>
              <a:rPr lang="ru-RU" altLang="ru-RU" sz="1500">
                <a:effectLst>
                  <a:outerShdw blurRad="38100" dist="38100" dir="2700000" algn="tl">
                    <a:srgbClr val="000000"/>
                  </a:outerShdw>
                </a:effectLst>
              </a:rPr>
              <a:t>Шейка бедра </a:t>
            </a:r>
          </a:p>
          <a:p>
            <a:pPr algn="l" eaLnBrk="0" hangingPunct="0"/>
            <a:r>
              <a:rPr lang="ru-RU" altLang="ru-RU" sz="1500">
                <a:effectLst>
                  <a:outerShdw blurRad="38100" dist="38100" dir="2700000" algn="tl">
                    <a:srgbClr val="000000"/>
                  </a:outerShdw>
                </a:effectLst>
              </a:rPr>
              <a:t>и пяточная кость</a:t>
            </a:r>
            <a:endParaRPr lang="en-US" altLang="ru-RU" sz="1500">
              <a:effectLst>
                <a:outerShdw blurRad="38100" dist="38100" dir="2700000" algn="tl">
                  <a:srgbClr val="000000"/>
                </a:outerShdw>
              </a:effectLst>
            </a:endParaRPr>
          </a:p>
        </p:txBody>
      </p:sp>
      <p:sp>
        <p:nvSpPr>
          <p:cNvPr id="1162270" name="Line 30"/>
          <p:cNvSpPr>
            <a:spLocks noChangeShapeType="1"/>
          </p:cNvSpPr>
          <p:nvPr/>
        </p:nvSpPr>
        <p:spPr bwMode="auto">
          <a:xfrm>
            <a:off x="2897189" y="4986339"/>
            <a:ext cx="3990975" cy="3175"/>
          </a:xfrm>
          <a:prstGeom prst="line">
            <a:avLst/>
          </a:prstGeom>
          <a:noFill/>
          <a:ln w="127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162271" name="Text Box 31"/>
          <p:cNvSpPr txBox="1">
            <a:spLocks noChangeArrowheads="1"/>
          </p:cNvSpPr>
          <p:nvPr/>
        </p:nvSpPr>
        <p:spPr bwMode="auto">
          <a:xfrm>
            <a:off x="3292476" y="3870325"/>
            <a:ext cx="188912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ru-RU" altLang="ru-RU" sz="1400"/>
              <a:t>Типичная кривая изменения МПКТ после менопаузы</a:t>
            </a:r>
            <a:endParaRPr lang="en-US" altLang="ru-RU" sz="1400"/>
          </a:p>
        </p:txBody>
      </p:sp>
      <p:sp>
        <p:nvSpPr>
          <p:cNvPr id="1162272" name="Line 32"/>
          <p:cNvSpPr>
            <a:spLocks noChangeShapeType="1"/>
          </p:cNvSpPr>
          <p:nvPr/>
        </p:nvSpPr>
        <p:spPr bwMode="auto">
          <a:xfrm flipV="1">
            <a:off x="3763963" y="3548063"/>
            <a:ext cx="501650" cy="3857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62273" name="Text Box 33"/>
          <p:cNvSpPr txBox="1">
            <a:spLocks noChangeArrowheads="1"/>
          </p:cNvSpPr>
          <p:nvPr/>
        </p:nvSpPr>
        <p:spPr bwMode="auto">
          <a:xfrm>
            <a:off x="7010400" y="1323975"/>
            <a:ext cx="33528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9725" indent="-339725"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buClr>
                <a:schemeClr val="tx2"/>
              </a:buClr>
              <a:buFontTx/>
              <a:buChar char="•"/>
            </a:pPr>
            <a:r>
              <a:rPr lang="ru-RU" altLang="ru-RU" sz="2400">
                <a:effectLst>
                  <a:outerShdw blurRad="38100" dist="38100" dir="2700000" algn="tl">
                    <a:srgbClr val="000000"/>
                  </a:outerShdw>
                </a:effectLst>
              </a:rPr>
              <a:t>Вклад МПКТ в прочность кости составил 60% -80%</a:t>
            </a:r>
            <a:r>
              <a:rPr lang="en-US" altLang="ru-RU" sz="2400" baseline="30000">
                <a:effectLst>
                  <a:outerShdw blurRad="38100" dist="38100" dir="2700000" algn="tl">
                    <a:srgbClr val="000000"/>
                  </a:outerShdw>
                </a:effectLst>
              </a:rPr>
              <a:t>1</a:t>
            </a:r>
          </a:p>
          <a:p>
            <a:pPr eaLnBrk="0" hangingPunct="0">
              <a:spcBef>
                <a:spcPct val="50000"/>
              </a:spcBef>
              <a:buClr>
                <a:schemeClr val="tx2"/>
              </a:buClr>
              <a:buFontTx/>
              <a:buChar char="•"/>
            </a:pPr>
            <a:r>
              <a:rPr lang="ru-RU" altLang="ru-RU" sz="2400">
                <a:effectLst>
                  <a:outerShdw blurRad="38100" dist="38100" dir="2700000" algn="tl">
                    <a:srgbClr val="000000"/>
                  </a:outerShdw>
                </a:effectLst>
              </a:rPr>
              <a:t>Низкая МПКТ один из самых значимых факторов риска переломов</a:t>
            </a:r>
            <a:r>
              <a:rPr lang="en-US" altLang="ru-RU" sz="2400" baseline="30000">
                <a:effectLst>
                  <a:outerShdw blurRad="38100" dist="38100" dir="2700000" algn="tl">
                    <a:srgbClr val="000000"/>
                  </a:outerShdw>
                </a:effectLst>
              </a:rPr>
              <a:t>2</a:t>
            </a:r>
            <a:endParaRPr lang="en-US" altLang="ru-RU" sz="2400">
              <a:effectLst>
                <a:outerShdw blurRad="38100" dist="38100" dir="2700000" algn="tl">
                  <a:srgbClr val="000000"/>
                </a:outerShdw>
              </a:effectLst>
            </a:endParaRPr>
          </a:p>
        </p:txBody>
      </p:sp>
      <p:sp>
        <p:nvSpPr>
          <p:cNvPr id="1162274" name="Rectangle 34"/>
          <p:cNvSpPr>
            <a:spLocks noChangeArrowheads="1"/>
          </p:cNvSpPr>
          <p:nvPr/>
        </p:nvSpPr>
        <p:spPr bwMode="auto">
          <a:xfrm>
            <a:off x="2209801" y="6354764"/>
            <a:ext cx="443422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marL="115888" algn="l">
              <a:defRPr>
                <a:solidFill>
                  <a:schemeClr val="tx1"/>
                </a:solidFill>
                <a:latin typeface="Arial" panose="020B0604020202020204" pitchFamily="34" charset="0"/>
              </a:defRPr>
            </a:lvl1pPr>
            <a:lvl2pPr marL="1028700" indent="-457200" algn="l">
              <a:defRPr>
                <a:solidFill>
                  <a:schemeClr val="tx1"/>
                </a:solidFill>
                <a:latin typeface="Arial" panose="020B0604020202020204" pitchFamily="34" charset="0"/>
              </a:defRPr>
            </a:lvl2pPr>
            <a:lvl3pPr marL="1600200" indent="-457200" algn="l">
              <a:defRPr>
                <a:solidFill>
                  <a:schemeClr val="tx1"/>
                </a:solidFill>
                <a:latin typeface="Arial" panose="020B0604020202020204" pitchFamily="34" charset="0"/>
              </a:defRPr>
            </a:lvl3pPr>
            <a:lvl4pPr marL="2171700" indent="-457200" algn="l">
              <a:defRPr>
                <a:solidFill>
                  <a:schemeClr val="tx1"/>
                </a:solidFill>
                <a:latin typeface="Arial" panose="020B0604020202020204" pitchFamily="34" charset="0"/>
              </a:defRPr>
            </a:lvl4pPr>
            <a:lvl5pPr marL="2743200" indent="-457200" algn="l">
              <a:defRPr>
                <a:solidFill>
                  <a:schemeClr val="tx1"/>
                </a:solidFill>
                <a:latin typeface="Arial" panose="020B0604020202020204" pitchFamily="34" charset="0"/>
              </a:defRPr>
            </a:lvl5pPr>
            <a:lvl6pPr marL="3200400" indent="-457200" fontAlgn="base">
              <a:spcBef>
                <a:spcPct val="0"/>
              </a:spcBef>
              <a:spcAft>
                <a:spcPct val="0"/>
              </a:spcAft>
              <a:defRPr>
                <a:solidFill>
                  <a:schemeClr val="tx1"/>
                </a:solidFill>
                <a:latin typeface="Arial" panose="020B0604020202020204" pitchFamily="34" charset="0"/>
              </a:defRPr>
            </a:lvl6pPr>
            <a:lvl7pPr marL="3657600" indent="-457200" fontAlgn="base">
              <a:spcBef>
                <a:spcPct val="0"/>
              </a:spcBef>
              <a:spcAft>
                <a:spcPct val="0"/>
              </a:spcAft>
              <a:defRPr>
                <a:solidFill>
                  <a:schemeClr val="tx1"/>
                </a:solidFill>
                <a:latin typeface="Arial" panose="020B0604020202020204" pitchFamily="34" charset="0"/>
              </a:defRPr>
            </a:lvl7pPr>
            <a:lvl8pPr marL="4114800" indent="-457200" fontAlgn="base">
              <a:spcBef>
                <a:spcPct val="0"/>
              </a:spcBef>
              <a:spcAft>
                <a:spcPct val="0"/>
              </a:spcAft>
              <a:defRPr>
                <a:solidFill>
                  <a:schemeClr val="tx1"/>
                </a:solidFill>
                <a:latin typeface="Arial" panose="020B0604020202020204" pitchFamily="34" charset="0"/>
              </a:defRPr>
            </a:lvl8pPr>
            <a:lvl9pPr marL="4572000" indent="-4572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spcBef>
                <a:spcPct val="20000"/>
              </a:spcBef>
            </a:pPr>
            <a:r>
              <a:rPr lang="en-US" altLang="ru-RU" sz="1400" dirty="0">
                <a:solidFill>
                  <a:schemeClr val="bg1"/>
                </a:solidFill>
                <a:effectLst>
                  <a:outerShdw blurRad="38100" dist="38100" dir="2700000" algn="tl">
                    <a:srgbClr val="000000"/>
                  </a:outerShdw>
                </a:effectLst>
              </a:rPr>
              <a:t>1</a:t>
            </a:r>
            <a:r>
              <a:rPr lang="en-US" altLang="ru-RU" sz="1400" dirty="0">
                <a:effectLst>
                  <a:outerShdw blurRad="38100" dist="38100" dir="2700000" algn="tl">
                    <a:srgbClr val="000000"/>
                  </a:outerShdw>
                </a:effectLst>
              </a:rPr>
              <a:t>.  Faulkner KG. </a:t>
            </a:r>
            <a:r>
              <a:rPr lang="en-US" altLang="ru-RU" sz="1400" i="1" dirty="0">
                <a:effectLst>
                  <a:outerShdw blurRad="38100" dist="38100" dir="2700000" algn="tl">
                    <a:srgbClr val="000000"/>
                  </a:outerShdw>
                </a:effectLst>
              </a:rPr>
              <a:t>J Bone Miner Res</a:t>
            </a:r>
            <a:r>
              <a:rPr lang="en-US" altLang="ru-RU" sz="1400" dirty="0">
                <a:effectLst>
                  <a:outerShdw blurRad="38100" dist="38100" dir="2700000" algn="tl">
                    <a:srgbClr val="000000"/>
                  </a:outerShdw>
                </a:effectLst>
              </a:rPr>
              <a:t>. 2000;15:183</a:t>
            </a:r>
            <a:r>
              <a:rPr lang="en-US" altLang="ru-RU" sz="1400" dirty="0">
                <a:effectLst>
                  <a:outerShdw blurRad="38100" dist="38100" dir="2700000" algn="tl">
                    <a:srgbClr val="000000"/>
                  </a:outerShdw>
                </a:effectLst>
                <a:cs typeface="Arial" panose="020B0604020202020204" pitchFamily="34" charset="0"/>
              </a:rPr>
              <a:t>–</a:t>
            </a:r>
            <a:r>
              <a:rPr lang="en-US" altLang="ru-RU" sz="1400" dirty="0">
                <a:effectLst>
                  <a:outerShdw blurRad="38100" dist="38100" dir="2700000" algn="tl">
                    <a:srgbClr val="000000"/>
                  </a:outerShdw>
                </a:effectLst>
              </a:rPr>
              <a:t>187.</a:t>
            </a:r>
          </a:p>
          <a:p>
            <a:pPr eaLnBrk="0" hangingPunct="0">
              <a:lnSpc>
                <a:spcPct val="90000"/>
              </a:lnSpc>
              <a:spcBef>
                <a:spcPct val="20000"/>
              </a:spcBef>
            </a:pPr>
            <a:r>
              <a:rPr lang="en-US" altLang="ru-RU" sz="1400" dirty="0">
                <a:effectLst>
                  <a:outerShdw blurRad="38100" dist="38100" dir="2700000" algn="tl">
                    <a:srgbClr val="000000"/>
                  </a:outerShdw>
                </a:effectLst>
              </a:rPr>
              <a:t>2.  Cummings SR et al. </a:t>
            </a:r>
            <a:r>
              <a:rPr lang="en-US" altLang="ru-RU" sz="1400" i="1" dirty="0">
                <a:effectLst>
                  <a:outerShdw blurRad="38100" dist="38100" dir="2700000" algn="tl">
                    <a:srgbClr val="000000"/>
                  </a:outerShdw>
                </a:effectLst>
              </a:rPr>
              <a:t>Lancet.</a:t>
            </a:r>
            <a:r>
              <a:rPr lang="en-US" altLang="ru-RU" sz="1400" dirty="0">
                <a:effectLst>
                  <a:outerShdw blurRad="38100" dist="38100" dir="2700000" algn="tl">
                    <a:srgbClr val="000000"/>
                  </a:outerShdw>
                </a:effectLst>
              </a:rPr>
              <a:t> 1993;341:72</a:t>
            </a:r>
            <a:r>
              <a:rPr lang="en-US" altLang="ru-RU" sz="1400" dirty="0">
                <a:effectLst>
                  <a:outerShdw blurRad="38100" dist="38100" dir="2700000" algn="tl">
                    <a:srgbClr val="000000"/>
                  </a:outerShdw>
                </a:effectLst>
                <a:cs typeface="Arial" panose="020B0604020202020204" pitchFamily="34" charset="0"/>
              </a:rPr>
              <a:t>–75.</a:t>
            </a:r>
          </a:p>
        </p:txBody>
      </p:sp>
      <p:sp>
        <p:nvSpPr>
          <p:cNvPr id="1162275" name="Line 35"/>
          <p:cNvSpPr>
            <a:spLocks noChangeShapeType="1"/>
          </p:cNvSpPr>
          <p:nvPr/>
        </p:nvSpPr>
        <p:spPr bwMode="auto">
          <a:xfrm>
            <a:off x="4953001" y="1524000"/>
            <a:ext cx="576263" cy="0"/>
          </a:xfrm>
          <a:prstGeom prst="line">
            <a:avLst/>
          </a:prstGeom>
          <a:noFill/>
          <a:ln w="28575">
            <a:solidFill>
              <a:srgbClr val="FF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62276" name="Line 36"/>
          <p:cNvSpPr>
            <a:spLocks noChangeShapeType="1"/>
          </p:cNvSpPr>
          <p:nvPr/>
        </p:nvSpPr>
        <p:spPr bwMode="auto">
          <a:xfrm>
            <a:off x="5016501" y="1844675"/>
            <a:ext cx="5048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62277" name="Line 37"/>
          <p:cNvSpPr>
            <a:spLocks noChangeShapeType="1"/>
          </p:cNvSpPr>
          <p:nvPr/>
        </p:nvSpPr>
        <p:spPr bwMode="auto">
          <a:xfrm>
            <a:off x="4953001" y="2143125"/>
            <a:ext cx="504825" cy="0"/>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62278" name="Line 38"/>
          <p:cNvSpPr>
            <a:spLocks noChangeShapeType="1"/>
          </p:cNvSpPr>
          <p:nvPr/>
        </p:nvSpPr>
        <p:spPr bwMode="auto">
          <a:xfrm rot="16200000">
            <a:off x="2966244" y="5023644"/>
            <a:ext cx="650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162279" name="Line 39"/>
          <p:cNvSpPr>
            <a:spLocks noChangeShapeType="1"/>
          </p:cNvSpPr>
          <p:nvPr/>
        </p:nvSpPr>
        <p:spPr bwMode="auto">
          <a:xfrm rot="16200000">
            <a:off x="3650457" y="5022057"/>
            <a:ext cx="6508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162280" name="Line 40"/>
          <p:cNvSpPr>
            <a:spLocks noChangeShapeType="1"/>
          </p:cNvSpPr>
          <p:nvPr/>
        </p:nvSpPr>
        <p:spPr bwMode="auto">
          <a:xfrm rot="16200000">
            <a:off x="4272756" y="5023644"/>
            <a:ext cx="650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162281" name="Line 41"/>
          <p:cNvSpPr>
            <a:spLocks noChangeShapeType="1"/>
          </p:cNvSpPr>
          <p:nvPr/>
        </p:nvSpPr>
        <p:spPr bwMode="auto">
          <a:xfrm rot="16200000">
            <a:off x="4907756" y="5023644"/>
            <a:ext cx="650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162282" name="Line 42"/>
          <p:cNvSpPr>
            <a:spLocks noChangeShapeType="1"/>
          </p:cNvSpPr>
          <p:nvPr/>
        </p:nvSpPr>
        <p:spPr bwMode="auto">
          <a:xfrm rot="16200000">
            <a:off x="5568156" y="5029994"/>
            <a:ext cx="650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162283" name="Line 43"/>
          <p:cNvSpPr>
            <a:spLocks noChangeShapeType="1"/>
          </p:cNvSpPr>
          <p:nvPr/>
        </p:nvSpPr>
        <p:spPr bwMode="auto">
          <a:xfrm rot="16200000">
            <a:off x="6203156" y="5023644"/>
            <a:ext cx="650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162284" name="Line 44"/>
          <p:cNvSpPr>
            <a:spLocks noChangeShapeType="1"/>
          </p:cNvSpPr>
          <p:nvPr/>
        </p:nvSpPr>
        <p:spPr bwMode="auto">
          <a:xfrm rot="16200000">
            <a:off x="6844506" y="5023644"/>
            <a:ext cx="650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val="3345973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Grp="1" noChangeArrowheads="1"/>
          </p:cNvSpPr>
          <p:nvPr>
            <p:ph type="sldNum" sz="quarter" idx="4294967295"/>
          </p:nvPr>
        </p:nvSpPr>
        <p:spPr/>
        <p:txBody>
          <a:bodyPr/>
          <a:lstStyle/>
          <a:p>
            <a:fld id="{D1323B4C-87E8-4664-A730-44715DEB2F71}" type="slidenum">
              <a:rPr lang="en-US" altLang="ru-RU"/>
              <a:pPr/>
              <a:t>13</a:t>
            </a:fld>
            <a:endParaRPr lang="en-US" altLang="ru-RU"/>
          </a:p>
        </p:txBody>
      </p:sp>
      <p:sp>
        <p:nvSpPr>
          <p:cNvPr id="1164290" name="Rectangle 2"/>
          <p:cNvSpPr>
            <a:spLocks noGrp="1" noChangeArrowheads="1"/>
          </p:cNvSpPr>
          <p:nvPr>
            <p:ph type="ctrTitle"/>
          </p:nvPr>
        </p:nvSpPr>
        <p:spPr>
          <a:xfrm>
            <a:off x="1524000" y="0"/>
            <a:ext cx="9144000" cy="1143000"/>
          </a:xfrm>
        </p:spPr>
        <p:txBody>
          <a:bodyPr/>
          <a:lstStyle/>
          <a:p>
            <a:pPr>
              <a:lnSpc>
                <a:spcPct val="85000"/>
              </a:lnSpc>
            </a:pPr>
            <a:r>
              <a:rPr lang="ru-RU" altLang="ru-RU" sz="2100">
                <a:solidFill>
                  <a:srgbClr val="FFFF00"/>
                </a:solidFill>
                <a:effectLst>
                  <a:outerShdw blurRad="38100" dist="38100" dir="2700000" algn="tl">
                    <a:srgbClr val="000000"/>
                  </a:outerShdw>
                </a:effectLst>
              </a:rPr>
              <a:t>Снижение МПКТ приводит к повышению частоты переломов</a:t>
            </a:r>
            <a:r>
              <a:rPr lang="en-US" altLang="ru-RU" sz="2100" baseline="30000">
                <a:solidFill>
                  <a:srgbClr val="FFFF00"/>
                </a:solidFill>
              </a:rPr>
              <a:t>1</a:t>
            </a:r>
            <a:endParaRPr lang="ru-RU" altLang="ru-RU" sz="2100" baseline="30000">
              <a:solidFill>
                <a:srgbClr val="FFFF00"/>
              </a:solidFill>
            </a:endParaRPr>
          </a:p>
        </p:txBody>
      </p:sp>
      <p:sp>
        <p:nvSpPr>
          <p:cNvPr id="1164291" name="Rectangle 3"/>
          <p:cNvSpPr>
            <a:spLocks noGrp="1" noChangeArrowheads="1"/>
          </p:cNvSpPr>
          <p:nvPr>
            <p:ph type="subTitle" idx="1"/>
          </p:nvPr>
        </p:nvSpPr>
        <p:spPr>
          <a:xfrm>
            <a:off x="1828800" y="5589588"/>
            <a:ext cx="8839200" cy="792162"/>
          </a:xfrm>
        </p:spPr>
        <p:txBody>
          <a:bodyPr/>
          <a:lstStyle/>
          <a:p>
            <a:pPr>
              <a:lnSpc>
                <a:spcPct val="80000"/>
              </a:lnSpc>
            </a:pPr>
            <a:r>
              <a:rPr lang="ru-RU" altLang="ru-RU" sz="1700">
                <a:effectLst>
                  <a:outerShdw blurRad="38100" dist="38100" dir="2700000" algn="tl">
                    <a:srgbClr val="000000"/>
                  </a:outerShdw>
                </a:effectLst>
              </a:rPr>
              <a:t>Связь между низкой МПКТ и риском переломов сильнее, нежели связь между артериальным давлением и инсультом, или связь между уровнем сывороточного холестерина и ишемической болезнью сердца</a:t>
            </a:r>
            <a:r>
              <a:rPr lang="en-US" altLang="ru-RU" sz="1700">
                <a:effectLst>
                  <a:outerShdw blurRad="38100" dist="38100" dir="2700000" algn="tl">
                    <a:srgbClr val="000000"/>
                  </a:outerShdw>
                </a:effectLst>
              </a:rPr>
              <a:t> </a:t>
            </a:r>
            <a:r>
              <a:rPr lang="ru-RU" altLang="ru-RU" sz="1700" baseline="30000"/>
              <a:t>2</a:t>
            </a:r>
          </a:p>
        </p:txBody>
      </p:sp>
      <p:graphicFrame>
        <p:nvGraphicFramePr>
          <p:cNvPr id="1164292" name="Object 4"/>
          <p:cNvGraphicFramePr>
            <a:graphicFrameLocks noChangeAspect="1"/>
          </p:cNvGraphicFramePr>
          <p:nvPr/>
        </p:nvGraphicFramePr>
        <p:xfrm>
          <a:off x="1524000" y="1143001"/>
          <a:ext cx="9144000" cy="4302125"/>
        </p:xfrm>
        <a:graphic>
          <a:graphicData uri="http://schemas.openxmlformats.org/presentationml/2006/ole">
            <mc:AlternateContent xmlns:mc="http://schemas.openxmlformats.org/markup-compatibility/2006">
              <mc:Choice xmlns:v="urn:schemas-microsoft-com:vml" Requires="v">
                <p:oleObj spid="_x0000_s2055" name="Точечный рисунок" r:id="rId3" imgW="7643522" imgH="4115157" progId="Paint.Picture">
                  <p:embed/>
                </p:oleObj>
              </mc:Choice>
              <mc:Fallback>
                <p:oleObj name="Точечный рисунок" r:id="rId3" imgW="7643522" imgH="4115157" progId="Paint.Picture">
                  <p:embed/>
                  <p:pic>
                    <p:nvPicPr>
                      <p:cNvPr id="116429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143001"/>
                        <a:ext cx="9144000" cy="430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64293" name="Rectangle 5"/>
          <p:cNvSpPr>
            <a:spLocks noChangeArrowheads="1"/>
          </p:cNvSpPr>
          <p:nvPr/>
        </p:nvSpPr>
        <p:spPr bwMode="auto">
          <a:xfrm>
            <a:off x="1703388" y="6411914"/>
            <a:ext cx="9345612"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80000"/>
              </a:lnSpc>
              <a:spcBef>
                <a:spcPct val="50000"/>
              </a:spcBef>
              <a:buFont typeface="Times" panose="02020603050405020304" pitchFamily="18" charset="0"/>
              <a:buNone/>
            </a:pPr>
            <a:r>
              <a:rPr lang="en-US" altLang="ru-RU" sz="1100"/>
              <a:t>1. </a:t>
            </a:r>
            <a:r>
              <a:rPr lang="en-US" altLang="ru-RU" sz="1100">
                <a:effectLst>
                  <a:outerShdw blurRad="38100" dist="38100" dir="2700000" algn="tl">
                    <a:srgbClr val="000000"/>
                  </a:outerShdw>
                </a:effectLst>
              </a:rPr>
              <a:t>Adapted with permission from Miller PD, Bonnick SL, Rosen CJ. </a:t>
            </a:r>
            <a:r>
              <a:rPr lang="en-US" altLang="ru-RU" sz="1100" i="1">
                <a:effectLst>
                  <a:outerShdw blurRad="38100" dist="38100" dir="2700000" algn="tl">
                    <a:srgbClr val="000000"/>
                  </a:outerShdw>
                </a:effectLst>
              </a:rPr>
              <a:t>Calcif Tissue Int</a:t>
            </a:r>
            <a:r>
              <a:rPr lang="en-US" altLang="ru-RU" sz="1100">
                <a:effectLst>
                  <a:outerShdw blurRad="38100" dist="38100" dir="2700000" algn="tl">
                    <a:srgbClr val="000000"/>
                  </a:outerShdw>
                </a:effectLst>
              </a:rPr>
              <a:t> 1996;58(4):207-214.</a:t>
            </a:r>
          </a:p>
          <a:p>
            <a:pPr algn="l" eaLnBrk="0" hangingPunct="0">
              <a:lnSpc>
                <a:spcPct val="80000"/>
              </a:lnSpc>
              <a:spcBef>
                <a:spcPct val="50000"/>
              </a:spcBef>
              <a:buFont typeface="Times" panose="02020603050405020304" pitchFamily="18" charset="0"/>
              <a:buNone/>
            </a:pPr>
            <a:r>
              <a:rPr lang="en-US" altLang="ru-RU" sz="1100">
                <a:effectLst>
                  <a:outerShdw blurRad="38100" dist="38100" dir="2700000" algn="tl">
                    <a:srgbClr val="000000"/>
                  </a:outerShdw>
                </a:effectLst>
              </a:rPr>
              <a:t>2. Marshall D, Johnell O, Wedel H. </a:t>
            </a:r>
            <a:r>
              <a:rPr lang="en-US" altLang="ru-RU" sz="1100" i="1">
                <a:effectLst>
                  <a:outerShdw blurRad="38100" dist="38100" dir="2700000" algn="tl">
                    <a:srgbClr val="000000"/>
                  </a:outerShdw>
                </a:effectLst>
              </a:rPr>
              <a:t>BMJ</a:t>
            </a:r>
            <a:r>
              <a:rPr lang="en-US" altLang="ru-RU" sz="1100">
                <a:effectLst>
                  <a:outerShdw blurRad="38100" dist="38100" dir="2700000" algn="tl">
                    <a:srgbClr val="000000"/>
                  </a:outerShdw>
                </a:effectLst>
              </a:rPr>
              <a:t> 1996;312(7041):1254-1259.</a:t>
            </a:r>
          </a:p>
        </p:txBody>
      </p:sp>
    </p:spTree>
    <p:extLst>
      <p:ext uri="{BB962C8B-B14F-4D97-AF65-F5344CB8AC3E}">
        <p14:creationId xmlns:p14="http://schemas.microsoft.com/office/powerpoint/2010/main" val="2699867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0" name="Object 2"/>
          <p:cNvGraphicFramePr>
            <a:graphicFrameLocks noChangeAspect="1"/>
          </p:cNvGraphicFramePr>
          <p:nvPr>
            <p:extLst>
              <p:ext uri="{D42A27DB-BD31-4B8C-83A1-F6EECF244321}">
                <p14:modId xmlns:p14="http://schemas.microsoft.com/office/powerpoint/2010/main" val="205089465"/>
              </p:ext>
            </p:extLst>
          </p:nvPr>
        </p:nvGraphicFramePr>
        <p:xfrm>
          <a:off x="8672514" y="1533526"/>
          <a:ext cx="2661233" cy="5030262"/>
        </p:xfrm>
        <a:graphic>
          <a:graphicData uri="http://schemas.openxmlformats.org/presentationml/2006/ole">
            <mc:AlternateContent xmlns:mc="http://schemas.openxmlformats.org/markup-compatibility/2006">
              <mc:Choice xmlns:v="urn:schemas-microsoft-com:vml" Requires="v">
                <p:oleObj spid="_x0000_s4110" name="Фотография Photo Editor" r:id="rId3" imgW="1143099" imgH="2286198" progId="MSPhotoEd.3">
                  <p:embed/>
                </p:oleObj>
              </mc:Choice>
              <mc:Fallback>
                <p:oleObj name="Фотография Photo Editor" r:id="rId3" imgW="1143099" imgH="2286198" progId="MSPhotoEd.3">
                  <p:embed/>
                  <p:pic>
                    <p:nvPicPr>
                      <p:cNvPr id="58370" name="Object 2"/>
                      <p:cNvPicPr>
                        <a:picLocks noChangeAspect="1" noChangeArrowheads="1"/>
                      </p:cNvPicPr>
                      <p:nvPr/>
                    </p:nvPicPr>
                    <p:blipFill>
                      <a:blip r:embed="rId4">
                        <a:extLst>
                          <a:ext uri="{28A0092B-C50C-407E-A947-70E740481C1C}">
                            <a14:useLocalDpi xmlns:a14="http://schemas.microsoft.com/office/drawing/2010/main" val="0"/>
                          </a:ext>
                        </a:extLst>
                      </a:blip>
                      <a:srcRect l="4536" b="7004"/>
                      <a:stretch>
                        <a:fillRect/>
                      </a:stretch>
                    </p:blipFill>
                    <p:spPr bwMode="auto">
                      <a:xfrm>
                        <a:off x="8672514" y="1533526"/>
                        <a:ext cx="2661233" cy="5030262"/>
                      </a:xfrm>
                      <a:prstGeom prst="rect">
                        <a:avLst/>
                      </a:prstGeom>
                      <a:noFill/>
                      <a:ln>
                        <a:noFill/>
                      </a:ln>
                      <a:effectLst/>
                      <a:extLst/>
                    </p:spPr>
                  </p:pic>
                </p:oleObj>
              </mc:Fallback>
            </mc:AlternateContent>
          </a:graphicData>
        </a:graphic>
      </p:graphicFrame>
      <p:graphicFrame>
        <p:nvGraphicFramePr>
          <p:cNvPr id="58371" name="Object 3"/>
          <p:cNvGraphicFramePr>
            <a:graphicFrameLocks noChangeAspect="1"/>
          </p:cNvGraphicFramePr>
          <p:nvPr/>
        </p:nvGraphicFramePr>
        <p:xfrm>
          <a:off x="1690689" y="1533526"/>
          <a:ext cx="6732587" cy="4492625"/>
        </p:xfrm>
        <a:graphic>
          <a:graphicData uri="http://schemas.openxmlformats.org/presentationml/2006/ole">
            <mc:AlternateContent xmlns:mc="http://schemas.openxmlformats.org/markup-compatibility/2006">
              <mc:Choice xmlns:v="urn:schemas-microsoft-com:vml" Requires="v">
                <p:oleObj spid="_x0000_s4111" name="Фотография Photo Editor" r:id="rId5" imgW="3330229" imgH="2499577" progId="MSPhotoEd.3">
                  <p:embed/>
                </p:oleObj>
              </mc:Choice>
              <mc:Fallback>
                <p:oleObj name="Фотография Photo Editor" r:id="rId5" imgW="3330229" imgH="2499577" progId="MSPhotoEd.3">
                  <p:embed/>
                  <p:pic>
                    <p:nvPicPr>
                      <p:cNvPr id="58371" name="Object 3"/>
                      <p:cNvPicPr>
                        <a:picLocks noChangeAspect="1" noChangeArrowheads="1"/>
                      </p:cNvPicPr>
                      <p:nvPr/>
                    </p:nvPicPr>
                    <p:blipFill>
                      <a:blip r:embed="rId6">
                        <a:extLst>
                          <a:ext uri="{28A0092B-C50C-407E-A947-70E740481C1C}">
                            <a14:useLocalDpi xmlns:a14="http://schemas.microsoft.com/office/drawing/2010/main" val="0"/>
                          </a:ext>
                        </a:extLst>
                      </a:blip>
                      <a:srcRect l="13727" t="24380" r="13060" b="8571"/>
                      <a:stretch>
                        <a:fillRect/>
                      </a:stretch>
                    </p:blipFill>
                    <p:spPr bwMode="auto">
                      <a:xfrm>
                        <a:off x="1690689" y="1533526"/>
                        <a:ext cx="6732587"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3" name="Text Box 5"/>
          <p:cNvSpPr txBox="1">
            <a:spLocks noChangeArrowheads="1"/>
          </p:cNvSpPr>
          <p:nvPr/>
        </p:nvSpPr>
        <p:spPr bwMode="auto">
          <a:xfrm>
            <a:off x="1922464" y="161926"/>
            <a:ext cx="8072437" cy="1207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472" tIns="49236" rIns="98472" bIns="49236">
            <a:spAutoFit/>
          </a:bodyPr>
          <a:lstStyle>
            <a:lvl1pPr defTabSz="984250">
              <a:defRPr>
                <a:solidFill>
                  <a:schemeClr val="tx1"/>
                </a:solidFill>
                <a:latin typeface="Arial" panose="020B0604020202020204" pitchFamily="34" charset="0"/>
              </a:defRPr>
            </a:lvl1pPr>
            <a:lvl2pPr marL="492125" defTabSz="984250">
              <a:defRPr>
                <a:solidFill>
                  <a:schemeClr val="tx1"/>
                </a:solidFill>
                <a:latin typeface="Arial" panose="020B0604020202020204" pitchFamily="34" charset="0"/>
              </a:defRPr>
            </a:lvl2pPr>
            <a:lvl3pPr marL="984250" defTabSz="984250">
              <a:defRPr>
                <a:solidFill>
                  <a:schemeClr val="tx1"/>
                </a:solidFill>
                <a:latin typeface="Arial" panose="020B0604020202020204" pitchFamily="34" charset="0"/>
              </a:defRPr>
            </a:lvl3pPr>
            <a:lvl4pPr marL="1476375" defTabSz="984250">
              <a:defRPr>
                <a:solidFill>
                  <a:schemeClr val="tx1"/>
                </a:solidFill>
                <a:latin typeface="Arial" panose="020B0604020202020204" pitchFamily="34" charset="0"/>
              </a:defRPr>
            </a:lvl4pPr>
            <a:lvl5pPr marL="1970088" defTabSz="984250">
              <a:defRPr>
                <a:solidFill>
                  <a:schemeClr val="tx1"/>
                </a:solidFill>
                <a:latin typeface="Arial" panose="020B0604020202020204" pitchFamily="34" charset="0"/>
              </a:defRPr>
            </a:lvl5pPr>
            <a:lvl6pPr marL="2427288" defTabSz="984250" fontAlgn="base">
              <a:spcBef>
                <a:spcPct val="0"/>
              </a:spcBef>
              <a:spcAft>
                <a:spcPct val="0"/>
              </a:spcAft>
              <a:defRPr>
                <a:solidFill>
                  <a:schemeClr val="tx1"/>
                </a:solidFill>
                <a:latin typeface="Arial" panose="020B0604020202020204" pitchFamily="34" charset="0"/>
              </a:defRPr>
            </a:lvl6pPr>
            <a:lvl7pPr marL="2884488" defTabSz="984250" fontAlgn="base">
              <a:spcBef>
                <a:spcPct val="0"/>
              </a:spcBef>
              <a:spcAft>
                <a:spcPct val="0"/>
              </a:spcAft>
              <a:defRPr>
                <a:solidFill>
                  <a:schemeClr val="tx1"/>
                </a:solidFill>
                <a:latin typeface="Arial" panose="020B0604020202020204" pitchFamily="34" charset="0"/>
              </a:defRPr>
            </a:lvl7pPr>
            <a:lvl8pPr marL="3341688" defTabSz="984250" fontAlgn="base">
              <a:spcBef>
                <a:spcPct val="0"/>
              </a:spcBef>
              <a:spcAft>
                <a:spcPct val="0"/>
              </a:spcAft>
              <a:defRPr>
                <a:solidFill>
                  <a:schemeClr val="tx1"/>
                </a:solidFill>
                <a:latin typeface="Arial" panose="020B0604020202020204" pitchFamily="34" charset="0"/>
              </a:defRPr>
            </a:lvl8pPr>
            <a:lvl9pPr marL="3798888" defTabSz="984250" fontAlgn="base">
              <a:spcBef>
                <a:spcPct val="0"/>
              </a:spcBef>
              <a:spcAft>
                <a:spcPct val="0"/>
              </a:spcAft>
              <a:defRPr>
                <a:solidFill>
                  <a:schemeClr val="tx1"/>
                </a:solidFill>
                <a:latin typeface="Arial" panose="020B0604020202020204" pitchFamily="34" charset="0"/>
              </a:defRPr>
            </a:lvl9pPr>
          </a:lstStyle>
          <a:p>
            <a:pPr algn="ctr"/>
            <a:r>
              <a:rPr lang="ru-RU" altLang="ru-RU" sz="2400" b="1">
                <a:effectLst>
                  <a:outerShdw blurRad="38100" dist="38100" dir="2700000" algn="tl">
                    <a:srgbClr val="C0C0C0"/>
                  </a:outerShdw>
                </a:effectLst>
                <a:latin typeface="Tahoma" panose="020B0604030504040204" pitchFamily="34" charset="0"/>
              </a:rPr>
              <a:t>ОСТЕОПОРОЗ – ВАЖНЕЙШАЯ МУЛЬТИДИСЦИПЛИНАРНАЯ ПРОБЛЕМА МЕДИЦИНЫ</a:t>
            </a:r>
          </a:p>
        </p:txBody>
      </p:sp>
    </p:spTree>
    <p:extLst>
      <p:ext uri="{BB962C8B-B14F-4D97-AF65-F5344CB8AC3E}">
        <p14:creationId xmlns:p14="http://schemas.microsoft.com/office/powerpoint/2010/main" val="14629046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1752600" y="2624138"/>
            <a:ext cx="8610600" cy="991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472" tIns="49236" rIns="98472" bIns="49236">
            <a:spAutoFit/>
          </a:bodyPr>
          <a:lstStyle>
            <a:lvl1pPr defTabSz="984250">
              <a:defRPr>
                <a:solidFill>
                  <a:schemeClr val="tx1"/>
                </a:solidFill>
                <a:latin typeface="Arial" panose="020B0604020202020204" pitchFamily="34" charset="0"/>
              </a:defRPr>
            </a:lvl1pPr>
            <a:lvl2pPr marL="492125" defTabSz="984250">
              <a:defRPr>
                <a:solidFill>
                  <a:schemeClr val="tx1"/>
                </a:solidFill>
                <a:latin typeface="Arial" panose="020B0604020202020204" pitchFamily="34" charset="0"/>
              </a:defRPr>
            </a:lvl2pPr>
            <a:lvl3pPr marL="984250" defTabSz="984250">
              <a:defRPr>
                <a:solidFill>
                  <a:schemeClr val="tx1"/>
                </a:solidFill>
                <a:latin typeface="Arial" panose="020B0604020202020204" pitchFamily="34" charset="0"/>
              </a:defRPr>
            </a:lvl3pPr>
            <a:lvl4pPr marL="1476375" defTabSz="984250">
              <a:defRPr>
                <a:solidFill>
                  <a:schemeClr val="tx1"/>
                </a:solidFill>
                <a:latin typeface="Arial" panose="020B0604020202020204" pitchFamily="34" charset="0"/>
              </a:defRPr>
            </a:lvl4pPr>
            <a:lvl5pPr marL="1970088" defTabSz="984250">
              <a:defRPr>
                <a:solidFill>
                  <a:schemeClr val="tx1"/>
                </a:solidFill>
                <a:latin typeface="Arial" panose="020B0604020202020204" pitchFamily="34" charset="0"/>
              </a:defRPr>
            </a:lvl5pPr>
            <a:lvl6pPr marL="2427288" defTabSz="984250" fontAlgn="base">
              <a:spcBef>
                <a:spcPct val="0"/>
              </a:spcBef>
              <a:spcAft>
                <a:spcPct val="0"/>
              </a:spcAft>
              <a:defRPr>
                <a:solidFill>
                  <a:schemeClr val="tx1"/>
                </a:solidFill>
                <a:latin typeface="Arial" panose="020B0604020202020204" pitchFamily="34" charset="0"/>
              </a:defRPr>
            </a:lvl6pPr>
            <a:lvl7pPr marL="2884488" defTabSz="984250" fontAlgn="base">
              <a:spcBef>
                <a:spcPct val="0"/>
              </a:spcBef>
              <a:spcAft>
                <a:spcPct val="0"/>
              </a:spcAft>
              <a:defRPr>
                <a:solidFill>
                  <a:schemeClr val="tx1"/>
                </a:solidFill>
                <a:latin typeface="Arial" panose="020B0604020202020204" pitchFamily="34" charset="0"/>
              </a:defRPr>
            </a:lvl7pPr>
            <a:lvl8pPr marL="3341688" defTabSz="984250" fontAlgn="base">
              <a:spcBef>
                <a:spcPct val="0"/>
              </a:spcBef>
              <a:spcAft>
                <a:spcPct val="0"/>
              </a:spcAft>
              <a:defRPr>
                <a:solidFill>
                  <a:schemeClr val="tx1"/>
                </a:solidFill>
                <a:latin typeface="Arial" panose="020B0604020202020204" pitchFamily="34" charset="0"/>
              </a:defRPr>
            </a:lvl8pPr>
            <a:lvl9pPr marL="3798888" defTabSz="984250" fontAlgn="base">
              <a:spcBef>
                <a:spcPct val="0"/>
              </a:spcBef>
              <a:spcAft>
                <a:spcPct val="0"/>
              </a:spcAft>
              <a:defRPr>
                <a:solidFill>
                  <a:schemeClr val="tx1"/>
                </a:solidFill>
                <a:latin typeface="Arial" panose="020B0604020202020204" pitchFamily="34" charset="0"/>
              </a:defRPr>
            </a:lvl9pPr>
          </a:lstStyle>
          <a:p>
            <a:pPr algn="ctr"/>
            <a:endParaRPr kumimoji="1" lang="ru-RU" altLang="ru-RU" sz="5800">
              <a:solidFill>
                <a:schemeClr val="bg1"/>
              </a:solidFill>
              <a:latin typeface="Tahoma" panose="020B0604030504040204" pitchFamily="34" charset="0"/>
            </a:endParaRPr>
          </a:p>
        </p:txBody>
      </p:sp>
      <p:sp>
        <p:nvSpPr>
          <p:cNvPr id="59395" name="Rectangle 3"/>
          <p:cNvSpPr>
            <a:spLocks noGrp="1" noChangeArrowheads="1"/>
          </p:cNvSpPr>
          <p:nvPr>
            <p:ph type="title" idx="4294967295"/>
          </p:nvPr>
        </p:nvSpPr>
        <p:spPr>
          <a:xfrm>
            <a:off x="2209800" y="768350"/>
            <a:ext cx="7772400" cy="3575050"/>
          </a:xfrm>
        </p:spPr>
        <p:txBody>
          <a:bodyPr/>
          <a:lstStyle/>
          <a:p>
            <a:r>
              <a:rPr lang="ru-RU" altLang="ru-RU" b="1">
                <a:solidFill>
                  <a:schemeClr val="tx1"/>
                </a:solidFill>
                <a:latin typeface="Tahoma" panose="020B0604030504040204" pitchFamily="34" charset="0"/>
              </a:rPr>
              <a:t>Остеопороз и сердечно-сосудистые осложнения</a:t>
            </a:r>
          </a:p>
        </p:txBody>
      </p:sp>
    </p:spTree>
    <p:extLst>
      <p:ext uri="{BB962C8B-B14F-4D97-AF65-F5344CB8AC3E}">
        <p14:creationId xmlns:p14="http://schemas.microsoft.com/office/powerpoint/2010/main" val="2898573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752600" y="1"/>
            <a:ext cx="8610600" cy="1293813"/>
          </a:xfrm>
          <a:noFill/>
          <a:ln/>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bg1"/>
                </a:solidFill>
                <a:miter lim="800000"/>
                <a:headEnd/>
                <a:tailEnd/>
              </a14:hiddenLine>
            </a:ext>
          </a:extLst>
        </p:spPr>
        <p:txBody>
          <a:bodyPr/>
          <a:lstStyle/>
          <a:p>
            <a:pPr>
              <a:lnSpc>
                <a:spcPct val="90000"/>
              </a:lnSpc>
            </a:pPr>
            <a:r>
              <a:rPr lang="ru-RU" altLang="ru-RU" sz="3200" b="1">
                <a:latin typeface="Tahoma" panose="020B0604030504040204" pitchFamily="34" charset="0"/>
                <a:cs typeface="Arial" panose="020B0604020202020204" pitchFamily="34" charset="0"/>
              </a:rPr>
              <a:t>Сердечно-сосудистая летальность и МПК* у женщин в постменопаузе</a:t>
            </a:r>
            <a:endParaRPr lang="en-US" altLang="ru-RU" sz="3200" b="1">
              <a:latin typeface="Tahoma" panose="020B0604030504040204" pitchFamily="34" charset="0"/>
              <a:cs typeface="Arial" panose="020B0604020202020204" pitchFamily="34" charset="0"/>
            </a:endParaRPr>
          </a:p>
        </p:txBody>
      </p:sp>
      <p:sp>
        <p:nvSpPr>
          <p:cNvPr id="60419" name="Text Box 3"/>
          <p:cNvSpPr txBox="1">
            <a:spLocks noChangeArrowheads="1"/>
          </p:cNvSpPr>
          <p:nvPr/>
        </p:nvSpPr>
        <p:spPr bwMode="auto">
          <a:xfrm>
            <a:off x="5410201" y="6462714"/>
            <a:ext cx="5668963" cy="314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472" tIns="49236" rIns="98472" bIns="49236">
            <a:spAutoFit/>
          </a:bodyPr>
          <a:lstStyle>
            <a:lvl1pPr defTabSz="984250">
              <a:defRPr>
                <a:solidFill>
                  <a:schemeClr val="tx1"/>
                </a:solidFill>
                <a:latin typeface="Arial" panose="020B0604020202020204" pitchFamily="34" charset="0"/>
              </a:defRPr>
            </a:lvl1pPr>
            <a:lvl2pPr marL="492125" defTabSz="984250">
              <a:defRPr>
                <a:solidFill>
                  <a:schemeClr val="tx1"/>
                </a:solidFill>
                <a:latin typeface="Arial" panose="020B0604020202020204" pitchFamily="34" charset="0"/>
              </a:defRPr>
            </a:lvl2pPr>
            <a:lvl3pPr marL="984250" defTabSz="984250">
              <a:defRPr>
                <a:solidFill>
                  <a:schemeClr val="tx1"/>
                </a:solidFill>
                <a:latin typeface="Arial" panose="020B0604020202020204" pitchFamily="34" charset="0"/>
              </a:defRPr>
            </a:lvl3pPr>
            <a:lvl4pPr marL="1476375" defTabSz="984250">
              <a:defRPr>
                <a:solidFill>
                  <a:schemeClr val="tx1"/>
                </a:solidFill>
                <a:latin typeface="Arial" panose="020B0604020202020204" pitchFamily="34" charset="0"/>
              </a:defRPr>
            </a:lvl4pPr>
            <a:lvl5pPr marL="1970088" defTabSz="984250">
              <a:defRPr>
                <a:solidFill>
                  <a:schemeClr val="tx1"/>
                </a:solidFill>
                <a:latin typeface="Arial" panose="020B0604020202020204" pitchFamily="34" charset="0"/>
              </a:defRPr>
            </a:lvl5pPr>
            <a:lvl6pPr marL="2427288" defTabSz="984250" fontAlgn="base">
              <a:spcBef>
                <a:spcPct val="0"/>
              </a:spcBef>
              <a:spcAft>
                <a:spcPct val="0"/>
              </a:spcAft>
              <a:defRPr>
                <a:solidFill>
                  <a:schemeClr val="tx1"/>
                </a:solidFill>
                <a:latin typeface="Arial" panose="020B0604020202020204" pitchFamily="34" charset="0"/>
              </a:defRPr>
            </a:lvl6pPr>
            <a:lvl7pPr marL="2884488" defTabSz="984250" fontAlgn="base">
              <a:spcBef>
                <a:spcPct val="0"/>
              </a:spcBef>
              <a:spcAft>
                <a:spcPct val="0"/>
              </a:spcAft>
              <a:defRPr>
                <a:solidFill>
                  <a:schemeClr val="tx1"/>
                </a:solidFill>
                <a:latin typeface="Arial" panose="020B0604020202020204" pitchFamily="34" charset="0"/>
              </a:defRPr>
            </a:lvl7pPr>
            <a:lvl8pPr marL="3341688" defTabSz="984250" fontAlgn="base">
              <a:spcBef>
                <a:spcPct val="0"/>
              </a:spcBef>
              <a:spcAft>
                <a:spcPct val="0"/>
              </a:spcAft>
              <a:defRPr>
                <a:solidFill>
                  <a:schemeClr val="tx1"/>
                </a:solidFill>
                <a:latin typeface="Arial" panose="020B0604020202020204" pitchFamily="34" charset="0"/>
              </a:defRPr>
            </a:lvl8pPr>
            <a:lvl9pPr marL="3798888" defTabSz="984250" fontAlgn="base">
              <a:spcBef>
                <a:spcPct val="0"/>
              </a:spcBef>
              <a:spcAft>
                <a:spcPct val="0"/>
              </a:spcAft>
              <a:defRPr>
                <a:solidFill>
                  <a:schemeClr val="tx1"/>
                </a:solidFill>
                <a:latin typeface="Arial" panose="020B0604020202020204" pitchFamily="34" charset="0"/>
              </a:defRPr>
            </a:lvl9pPr>
          </a:lstStyle>
          <a:p>
            <a:r>
              <a:rPr lang="ru-RU" altLang="ru-RU" sz="1400">
                <a:latin typeface="Times New Roman" panose="02020603050405020304" pitchFamily="18" charset="0"/>
              </a:rPr>
              <a:t>von der Recke et al., Am J Med 1999; 106:273</a:t>
            </a:r>
          </a:p>
        </p:txBody>
      </p:sp>
      <p:graphicFrame>
        <p:nvGraphicFramePr>
          <p:cNvPr id="60420" name="Object 4"/>
          <p:cNvGraphicFramePr>
            <a:graphicFrameLocks noChangeAspect="1"/>
          </p:cNvGraphicFramePr>
          <p:nvPr/>
        </p:nvGraphicFramePr>
        <p:xfrm>
          <a:off x="1844676" y="1370013"/>
          <a:ext cx="8594725" cy="4953000"/>
        </p:xfrm>
        <a:graphic>
          <a:graphicData uri="http://schemas.openxmlformats.org/presentationml/2006/ole">
            <mc:AlternateContent xmlns:mc="http://schemas.openxmlformats.org/markup-compatibility/2006">
              <mc:Choice xmlns:v="urn:schemas-microsoft-com:vml" Requires="v">
                <p:oleObj spid="_x0000_s5127" name="Диаграмма" r:id="rId3" imgW="8982219" imgH="4676826" progId="MSGraph.Chart.8">
                  <p:embed followColorScheme="full"/>
                </p:oleObj>
              </mc:Choice>
              <mc:Fallback>
                <p:oleObj name="Диаграмма" r:id="rId3" imgW="8982219" imgH="4676826" progId="MSGraph.Chart.8">
                  <p:embed followColorScheme="full"/>
                  <p:pic>
                    <p:nvPicPr>
                      <p:cNvPr id="60420" name="Object 4"/>
                      <p:cNvPicPr>
                        <a:picLocks noChangeAspect="1" noChangeArrowheads="1"/>
                      </p:cNvPicPr>
                      <p:nvPr/>
                    </p:nvPicPr>
                    <p:blipFill>
                      <a:blip r:embed="rId4"/>
                      <a:srcRect/>
                      <a:stretch>
                        <a:fillRect/>
                      </a:stretch>
                    </p:blipFill>
                    <p:spPr bwMode="auto">
                      <a:xfrm>
                        <a:off x="1844676" y="1370013"/>
                        <a:ext cx="8594725" cy="495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0421" name="Text Box 5"/>
          <p:cNvSpPr txBox="1">
            <a:spLocks noChangeArrowheads="1"/>
          </p:cNvSpPr>
          <p:nvPr/>
        </p:nvSpPr>
        <p:spPr bwMode="auto">
          <a:xfrm>
            <a:off x="5597525" y="6070601"/>
            <a:ext cx="3074988"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472" tIns="49236" rIns="98472" bIns="49236">
            <a:spAutoFit/>
          </a:bodyPr>
          <a:lstStyle>
            <a:lvl1pPr defTabSz="984250">
              <a:defRPr>
                <a:solidFill>
                  <a:schemeClr val="tx1"/>
                </a:solidFill>
                <a:latin typeface="Arial" panose="020B0604020202020204" pitchFamily="34" charset="0"/>
              </a:defRPr>
            </a:lvl1pPr>
            <a:lvl2pPr marL="492125" defTabSz="984250">
              <a:defRPr>
                <a:solidFill>
                  <a:schemeClr val="tx1"/>
                </a:solidFill>
                <a:latin typeface="Arial" panose="020B0604020202020204" pitchFamily="34" charset="0"/>
              </a:defRPr>
            </a:lvl2pPr>
            <a:lvl3pPr marL="984250" defTabSz="984250">
              <a:defRPr>
                <a:solidFill>
                  <a:schemeClr val="tx1"/>
                </a:solidFill>
                <a:latin typeface="Arial" panose="020B0604020202020204" pitchFamily="34" charset="0"/>
              </a:defRPr>
            </a:lvl3pPr>
            <a:lvl4pPr marL="1476375" defTabSz="984250">
              <a:defRPr>
                <a:solidFill>
                  <a:schemeClr val="tx1"/>
                </a:solidFill>
                <a:latin typeface="Arial" panose="020B0604020202020204" pitchFamily="34" charset="0"/>
              </a:defRPr>
            </a:lvl4pPr>
            <a:lvl5pPr marL="1970088" defTabSz="984250">
              <a:defRPr>
                <a:solidFill>
                  <a:schemeClr val="tx1"/>
                </a:solidFill>
                <a:latin typeface="Arial" panose="020B0604020202020204" pitchFamily="34" charset="0"/>
              </a:defRPr>
            </a:lvl5pPr>
            <a:lvl6pPr marL="2427288" defTabSz="984250" fontAlgn="base">
              <a:spcBef>
                <a:spcPct val="0"/>
              </a:spcBef>
              <a:spcAft>
                <a:spcPct val="0"/>
              </a:spcAft>
              <a:defRPr>
                <a:solidFill>
                  <a:schemeClr val="tx1"/>
                </a:solidFill>
                <a:latin typeface="Arial" panose="020B0604020202020204" pitchFamily="34" charset="0"/>
              </a:defRPr>
            </a:lvl6pPr>
            <a:lvl7pPr marL="2884488" defTabSz="984250" fontAlgn="base">
              <a:spcBef>
                <a:spcPct val="0"/>
              </a:spcBef>
              <a:spcAft>
                <a:spcPct val="0"/>
              </a:spcAft>
              <a:defRPr>
                <a:solidFill>
                  <a:schemeClr val="tx1"/>
                </a:solidFill>
                <a:latin typeface="Arial" panose="020B0604020202020204" pitchFamily="34" charset="0"/>
              </a:defRPr>
            </a:lvl7pPr>
            <a:lvl8pPr marL="3341688" defTabSz="984250" fontAlgn="base">
              <a:spcBef>
                <a:spcPct val="0"/>
              </a:spcBef>
              <a:spcAft>
                <a:spcPct val="0"/>
              </a:spcAft>
              <a:defRPr>
                <a:solidFill>
                  <a:schemeClr val="tx1"/>
                </a:solidFill>
                <a:latin typeface="Arial" panose="020B0604020202020204" pitchFamily="34" charset="0"/>
              </a:defRPr>
            </a:lvl8pPr>
            <a:lvl9pPr marL="3798888" defTabSz="984250" fontAlgn="base">
              <a:spcBef>
                <a:spcPct val="0"/>
              </a:spcBef>
              <a:spcAft>
                <a:spcPct val="0"/>
              </a:spcAft>
              <a:defRPr>
                <a:solidFill>
                  <a:schemeClr val="tx1"/>
                </a:solidFill>
                <a:latin typeface="Arial" panose="020B0604020202020204" pitchFamily="34" charset="0"/>
              </a:defRPr>
            </a:lvl9pPr>
          </a:lstStyle>
          <a:p>
            <a:r>
              <a:rPr lang="ru-RU" altLang="ru-RU" sz="2600">
                <a:latin typeface="Times New Roman" panose="02020603050405020304" pitchFamily="18" charset="0"/>
              </a:rPr>
              <a:t>годы</a:t>
            </a:r>
          </a:p>
          <a:p>
            <a:endParaRPr kumimoji="1" lang="ru-RU" altLang="ru-RU" sz="2600">
              <a:latin typeface="Times New Roman" panose="02020603050405020304" pitchFamily="18" charset="0"/>
            </a:endParaRPr>
          </a:p>
        </p:txBody>
      </p:sp>
      <p:sp>
        <p:nvSpPr>
          <p:cNvPr id="60422" name="Text Box 6"/>
          <p:cNvSpPr txBox="1">
            <a:spLocks noChangeArrowheads="1"/>
          </p:cNvSpPr>
          <p:nvPr/>
        </p:nvSpPr>
        <p:spPr bwMode="auto">
          <a:xfrm>
            <a:off x="1524000" y="6381751"/>
            <a:ext cx="3657600" cy="314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472" tIns="49236" rIns="98472" bIns="49236">
            <a:spAutoFit/>
          </a:bodyPr>
          <a:lstStyle>
            <a:lvl1pPr defTabSz="984250">
              <a:defRPr>
                <a:solidFill>
                  <a:schemeClr val="tx1"/>
                </a:solidFill>
                <a:latin typeface="Arial" panose="020B0604020202020204" pitchFamily="34" charset="0"/>
              </a:defRPr>
            </a:lvl1pPr>
            <a:lvl2pPr marL="492125" defTabSz="984250">
              <a:defRPr>
                <a:solidFill>
                  <a:schemeClr val="tx1"/>
                </a:solidFill>
                <a:latin typeface="Arial" panose="020B0604020202020204" pitchFamily="34" charset="0"/>
              </a:defRPr>
            </a:lvl2pPr>
            <a:lvl3pPr marL="984250" defTabSz="984250">
              <a:defRPr>
                <a:solidFill>
                  <a:schemeClr val="tx1"/>
                </a:solidFill>
                <a:latin typeface="Arial" panose="020B0604020202020204" pitchFamily="34" charset="0"/>
              </a:defRPr>
            </a:lvl3pPr>
            <a:lvl4pPr marL="1476375" defTabSz="984250">
              <a:defRPr>
                <a:solidFill>
                  <a:schemeClr val="tx1"/>
                </a:solidFill>
                <a:latin typeface="Arial" panose="020B0604020202020204" pitchFamily="34" charset="0"/>
              </a:defRPr>
            </a:lvl4pPr>
            <a:lvl5pPr marL="1970088" defTabSz="984250">
              <a:defRPr>
                <a:solidFill>
                  <a:schemeClr val="tx1"/>
                </a:solidFill>
                <a:latin typeface="Arial" panose="020B0604020202020204" pitchFamily="34" charset="0"/>
              </a:defRPr>
            </a:lvl5pPr>
            <a:lvl6pPr marL="2427288" defTabSz="984250" fontAlgn="base">
              <a:spcBef>
                <a:spcPct val="0"/>
              </a:spcBef>
              <a:spcAft>
                <a:spcPct val="0"/>
              </a:spcAft>
              <a:defRPr>
                <a:solidFill>
                  <a:schemeClr val="tx1"/>
                </a:solidFill>
                <a:latin typeface="Arial" panose="020B0604020202020204" pitchFamily="34" charset="0"/>
              </a:defRPr>
            </a:lvl6pPr>
            <a:lvl7pPr marL="2884488" defTabSz="984250" fontAlgn="base">
              <a:spcBef>
                <a:spcPct val="0"/>
              </a:spcBef>
              <a:spcAft>
                <a:spcPct val="0"/>
              </a:spcAft>
              <a:defRPr>
                <a:solidFill>
                  <a:schemeClr val="tx1"/>
                </a:solidFill>
                <a:latin typeface="Arial" panose="020B0604020202020204" pitchFamily="34" charset="0"/>
              </a:defRPr>
            </a:lvl7pPr>
            <a:lvl8pPr marL="3341688" defTabSz="984250" fontAlgn="base">
              <a:spcBef>
                <a:spcPct val="0"/>
              </a:spcBef>
              <a:spcAft>
                <a:spcPct val="0"/>
              </a:spcAft>
              <a:defRPr>
                <a:solidFill>
                  <a:schemeClr val="tx1"/>
                </a:solidFill>
                <a:latin typeface="Arial" panose="020B0604020202020204" pitchFamily="34" charset="0"/>
              </a:defRPr>
            </a:lvl8pPr>
            <a:lvl9pPr marL="3798888" defTabSz="984250" fontAlgn="base">
              <a:spcBef>
                <a:spcPct val="0"/>
              </a:spcBef>
              <a:spcAft>
                <a:spcPct val="0"/>
              </a:spcAft>
              <a:defRPr>
                <a:solidFill>
                  <a:schemeClr val="tx1"/>
                </a:solidFill>
                <a:latin typeface="Arial" panose="020B0604020202020204" pitchFamily="34" charset="0"/>
              </a:defRPr>
            </a:lvl9pPr>
          </a:lstStyle>
          <a:p>
            <a:r>
              <a:rPr lang="ru-RU" altLang="ru-RU" sz="1400">
                <a:solidFill>
                  <a:schemeClr val="bg1"/>
                </a:solidFill>
                <a:latin typeface="Tahoma" panose="020B0604030504040204" pitchFamily="34" charset="0"/>
              </a:rPr>
              <a:t>*</a:t>
            </a:r>
            <a:r>
              <a:rPr lang="ru-RU" altLang="ru-RU" sz="1400">
                <a:latin typeface="Tahoma" panose="020B0604030504040204" pitchFamily="34" charset="0"/>
              </a:rPr>
              <a:t>дистальный отдел предплечья</a:t>
            </a:r>
          </a:p>
        </p:txBody>
      </p:sp>
    </p:spTree>
    <p:extLst>
      <p:ext uri="{BB962C8B-B14F-4D97-AF65-F5344CB8AC3E}">
        <p14:creationId xmlns:p14="http://schemas.microsoft.com/office/powerpoint/2010/main" val="2161901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524000" y="1"/>
            <a:ext cx="9144000" cy="1370013"/>
          </a:xfrm>
          <a:noFill/>
          <a:ln/>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bg1"/>
                </a:solidFill>
                <a:miter lim="800000"/>
                <a:headEnd/>
                <a:tailEnd/>
              </a14:hiddenLine>
            </a:ext>
          </a:extLst>
        </p:spPr>
        <p:txBody>
          <a:bodyPr>
            <a:normAutofit fontScale="90000"/>
          </a:bodyPr>
          <a:lstStyle/>
          <a:p>
            <a:pPr>
              <a:lnSpc>
                <a:spcPct val="90000"/>
              </a:lnSpc>
            </a:pPr>
            <a:r>
              <a:rPr lang="ru-RU" altLang="ru-RU" sz="3200" b="1">
                <a:latin typeface="Tahoma" panose="020B0604030504040204" pitchFamily="34" charset="0"/>
                <a:cs typeface="Arial" panose="020B0604020202020204" pitchFamily="34" charset="0"/>
              </a:rPr>
              <a:t>Сердечно-сосудистая летальность и компрессионные переломы позвонков </a:t>
            </a:r>
            <a:br>
              <a:rPr lang="ru-RU" altLang="ru-RU" sz="3200" b="1">
                <a:latin typeface="Tahoma" panose="020B0604030504040204" pitchFamily="34" charset="0"/>
                <a:cs typeface="Arial" panose="020B0604020202020204" pitchFamily="34" charset="0"/>
              </a:rPr>
            </a:br>
            <a:r>
              <a:rPr lang="ru-RU" altLang="ru-RU" sz="3200" b="1">
                <a:latin typeface="Tahoma" panose="020B0604030504040204" pitchFamily="34" charset="0"/>
                <a:cs typeface="Arial" panose="020B0604020202020204" pitchFamily="34" charset="0"/>
              </a:rPr>
              <a:t>у женщин в постменопаузе</a:t>
            </a:r>
            <a:endParaRPr lang="en-US" altLang="ru-RU" sz="3200" b="1">
              <a:latin typeface="Tahoma" panose="020B0604030504040204" pitchFamily="34" charset="0"/>
              <a:cs typeface="Arial" panose="020B0604020202020204" pitchFamily="34" charset="0"/>
            </a:endParaRPr>
          </a:p>
        </p:txBody>
      </p:sp>
      <p:sp>
        <p:nvSpPr>
          <p:cNvPr id="61443" name="Text Box 3"/>
          <p:cNvSpPr txBox="1">
            <a:spLocks noChangeArrowheads="1"/>
          </p:cNvSpPr>
          <p:nvPr/>
        </p:nvSpPr>
        <p:spPr bwMode="auto">
          <a:xfrm>
            <a:off x="5257800" y="6521451"/>
            <a:ext cx="5786438" cy="314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472" tIns="49236" rIns="98472" bIns="49236">
            <a:spAutoFit/>
          </a:bodyPr>
          <a:lstStyle>
            <a:lvl1pPr defTabSz="984250">
              <a:defRPr>
                <a:solidFill>
                  <a:schemeClr val="tx1"/>
                </a:solidFill>
                <a:latin typeface="Arial" panose="020B0604020202020204" pitchFamily="34" charset="0"/>
              </a:defRPr>
            </a:lvl1pPr>
            <a:lvl2pPr marL="492125" defTabSz="984250">
              <a:defRPr>
                <a:solidFill>
                  <a:schemeClr val="tx1"/>
                </a:solidFill>
                <a:latin typeface="Arial" panose="020B0604020202020204" pitchFamily="34" charset="0"/>
              </a:defRPr>
            </a:lvl2pPr>
            <a:lvl3pPr marL="984250" defTabSz="984250">
              <a:defRPr>
                <a:solidFill>
                  <a:schemeClr val="tx1"/>
                </a:solidFill>
                <a:latin typeface="Arial" panose="020B0604020202020204" pitchFamily="34" charset="0"/>
              </a:defRPr>
            </a:lvl3pPr>
            <a:lvl4pPr marL="1476375" defTabSz="984250">
              <a:defRPr>
                <a:solidFill>
                  <a:schemeClr val="tx1"/>
                </a:solidFill>
                <a:latin typeface="Arial" panose="020B0604020202020204" pitchFamily="34" charset="0"/>
              </a:defRPr>
            </a:lvl4pPr>
            <a:lvl5pPr marL="1970088" defTabSz="984250">
              <a:defRPr>
                <a:solidFill>
                  <a:schemeClr val="tx1"/>
                </a:solidFill>
                <a:latin typeface="Arial" panose="020B0604020202020204" pitchFamily="34" charset="0"/>
              </a:defRPr>
            </a:lvl5pPr>
            <a:lvl6pPr marL="2427288" defTabSz="984250" fontAlgn="base">
              <a:spcBef>
                <a:spcPct val="0"/>
              </a:spcBef>
              <a:spcAft>
                <a:spcPct val="0"/>
              </a:spcAft>
              <a:defRPr>
                <a:solidFill>
                  <a:schemeClr val="tx1"/>
                </a:solidFill>
                <a:latin typeface="Arial" panose="020B0604020202020204" pitchFamily="34" charset="0"/>
              </a:defRPr>
            </a:lvl6pPr>
            <a:lvl7pPr marL="2884488" defTabSz="984250" fontAlgn="base">
              <a:spcBef>
                <a:spcPct val="0"/>
              </a:spcBef>
              <a:spcAft>
                <a:spcPct val="0"/>
              </a:spcAft>
              <a:defRPr>
                <a:solidFill>
                  <a:schemeClr val="tx1"/>
                </a:solidFill>
                <a:latin typeface="Arial" panose="020B0604020202020204" pitchFamily="34" charset="0"/>
              </a:defRPr>
            </a:lvl7pPr>
            <a:lvl8pPr marL="3341688" defTabSz="984250" fontAlgn="base">
              <a:spcBef>
                <a:spcPct val="0"/>
              </a:spcBef>
              <a:spcAft>
                <a:spcPct val="0"/>
              </a:spcAft>
              <a:defRPr>
                <a:solidFill>
                  <a:schemeClr val="tx1"/>
                </a:solidFill>
                <a:latin typeface="Arial" panose="020B0604020202020204" pitchFamily="34" charset="0"/>
              </a:defRPr>
            </a:lvl8pPr>
            <a:lvl9pPr marL="3798888" defTabSz="984250" fontAlgn="base">
              <a:spcBef>
                <a:spcPct val="0"/>
              </a:spcBef>
              <a:spcAft>
                <a:spcPct val="0"/>
              </a:spcAft>
              <a:defRPr>
                <a:solidFill>
                  <a:schemeClr val="tx1"/>
                </a:solidFill>
                <a:latin typeface="Arial" panose="020B0604020202020204" pitchFamily="34" charset="0"/>
              </a:defRPr>
            </a:lvl9pPr>
          </a:lstStyle>
          <a:p>
            <a:r>
              <a:rPr lang="ru-RU" altLang="ru-RU" sz="1400">
                <a:latin typeface="Times New Roman" panose="02020603050405020304" pitchFamily="18" charset="0"/>
              </a:rPr>
              <a:t>von der Recke et al., Am J Med 1999; 106:273</a:t>
            </a:r>
          </a:p>
        </p:txBody>
      </p:sp>
      <p:graphicFrame>
        <p:nvGraphicFramePr>
          <p:cNvPr id="61444" name="Object 4"/>
          <p:cNvGraphicFramePr>
            <a:graphicFrameLocks noChangeAspect="1"/>
          </p:cNvGraphicFramePr>
          <p:nvPr/>
        </p:nvGraphicFramePr>
        <p:xfrm>
          <a:off x="1801813" y="1535113"/>
          <a:ext cx="8509000" cy="4926012"/>
        </p:xfrm>
        <a:graphic>
          <a:graphicData uri="http://schemas.openxmlformats.org/presentationml/2006/ole">
            <mc:AlternateContent xmlns:mc="http://schemas.openxmlformats.org/markup-compatibility/2006">
              <mc:Choice xmlns:v="urn:schemas-microsoft-com:vml" Requires="v">
                <p:oleObj spid="_x0000_s6151" name="Диаграмма" r:id="rId3" imgW="8543988" imgH="4943416" progId="MSGraph.Chart.8">
                  <p:embed followColorScheme="full"/>
                </p:oleObj>
              </mc:Choice>
              <mc:Fallback>
                <p:oleObj name="Диаграмма" r:id="rId3" imgW="8543988" imgH="4943416" progId="MSGraph.Chart.8">
                  <p:embed followColorScheme="full"/>
                  <p:pic>
                    <p:nvPicPr>
                      <p:cNvPr id="61444" name="Object 4"/>
                      <p:cNvPicPr>
                        <a:picLocks noChangeAspect="1" noChangeArrowheads="1"/>
                      </p:cNvPicPr>
                      <p:nvPr/>
                    </p:nvPicPr>
                    <p:blipFill>
                      <a:blip r:embed="rId4"/>
                      <a:srcRect/>
                      <a:stretch>
                        <a:fillRect/>
                      </a:stretch>
                    </p:blipFill>
                    <p:spPr bwMode="auto">
                      <a:xfrm>
                        <a:off x="1801813" y="1535113"/>
                        <a:ext cx="8509000" cy="49260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886587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l="15479" r="51318"/>
          <a:stretch>
            <a:fillRect/>
          </a:stretch>
        </p:blipFill>
        <p:spPr bwMode="auto">
          <a:xfrm>
            <a:off x="1524001" y="1989138"/>
            <a:ext cx="2530475" cy="334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1" name="Text Box 3"/>
          <p:cNvSpPr txBox="1">
            <a:spLocks noChangeArrowheads="1"/>
          </p:cNvSpPr>
          <p:nvPr/>
        </p:nvSpPr>
        <p:spPr bwMode="auto">
          <a:xfrm>
            <a:off x="2566988" y="549275"/>
            <a:ext cx="76200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472" tIns="49236" rIns="98472" bIns="49236">
            <a:spAutoFit/>
          </a:bodyPr>
          <a:lstStyle>
            <a:lvl1pPr defTabSz="984250">
              <a:defRPr>
                <a:solidFill>
                  <a:schemeClr val="tx1"/>
                </a:solidFill>
                <a:latin typeface="Arial" panose="020B0604020202020204" pitchFamily="34" charset="0"/>
              </a:defRPr>
            </a:lvl1pPr>
            <a:lvl2pPr marL="492125" defTabSz="984250">
              <a:defRPr>
                <a:solidFill>
                  <a:schemeClr val="tx1"/>
                </a:solidFill>
                <a:latin typeface="Arial" panose="020B0604020202020204" pitchFamily="34" charset="0"/>
              </a:defRPr>
            </a:lvl2pPr>
            <a:lvl3pPr marL="984250" defTabSz="984250">
              <a:defRPr>
                <a:solidFill>
                  <a:schemeClr val="tx1"/>
                </a:solidFill>
                <a:latin typeface="Arial" panose="020B0604020202020204" pitchFamily="34" charset="0"/>
              </a:defRPr>
            </a:lvl3pPr>
            <a:lvl4pPr marL="1476375" defTabSz="984250">
              <a:defRPr>
                <a:solidFill>
                  <a:schemeClr val="tx1"/>
                </a:solidFill>
                <a:latin typeface="Arial" panose="020B0604020202020204" pitchFamily="34" charset="0"/>
              </a:defRPr>
            </a:lvl4pPr>
            <a:lvl5pPr marL="1970088" defTabSz="984250">
              <a:defRPr>
                <a:solidFill>
                  <a:schemeClr val="tx1"/>
                </a:solidFill>
                <a:latin typeface="Arial" panose="020B0604020202020204" pitchFamily="34" charset="0"/>
              </a:defRPr>
            </a:lvl5pPr>
            <a:lvl6pPr marL="2427288" defTabSz="984250" fontAlgn="base">
              <a:spcBef>
                <a:spcPct val="0"/>
              </a:spcBef>
              <a:spcAft>
                <a:spcPct val="0"/>
              </a:spcAft>
              <a:defRPr>
                <a:solidFill>
                  <a:schemeClr val="tx1"/>
                </a:solidFill>
                <a:latin typeface="Arial" panose="020B0604020202020204" pitchFamily="34" charset="0"/>
              </a:defRPr>
            </a:lvl6pPr>
            <a:lvl7pPr marL="2884488" defTabSz="984250" fontAlgn="base">
              <a:spcBef>
                <a:spcPct val="0"/>
              </a:spcBef>
              <a:spcAft>
                <a:spcPct val="0"/>
              </a:spcAft>
              <a:defRPr>
                <a:solidFill>
                  <a:schemeClr val="tx1"/>
                </a:solidFill>
                <a:latin typeface="Arial" panose="020B0604020202020204" pitchFamily="34" charset="0"/>
              </a:defRPr>
            </a:lvl7pPr>
            <a:lvl8pPr marL="3341688" defTabSz="984250" fontAlgn="base">
              <a:spcBef>
                <a:spcPct val="0"/>
              </a:spcBef>
              <a:spcAft>
                <a:spcPct val="0"/>
              </a:spcAft>
              <a:defRPr>
                <a:solidFill>
                  <a:schemeClr val="tx1"/>
                </a:solidFill>
                <a:latin typeface="Arial" panose="020B0604020202020204" pitchFamily="34" charset="0"/>
              </a:defRPr>
            </a:lvl8pPr>
            <a:lvl9pPr marL="3798888" defTabSz="984250" fontAlgn="base">
              <a:spcBef>
                <a:spcPct val="0"/>
              </a:spcBef>
              <a:spcAft>
                <a:spcPct val="0"/>
              </a:spcAft>
              <a:defRPr>
                <a:solidFill>
                  <a:schemeClr val="tx1"/>
                </a:solidFill>
                <a:latin typeface="Arial" panose="020B0604020202020204" pitchFamily="34" charset="0"/>
              </a:defRPr>
            </a:lvl9pPr>
          </a:lstStyle>
          <a:p>
            <a:pPr algn="ctr"/>
            <a:r>
              <a:rPr kumimoji="1" lang="ru-RU" altLang="ru-RU" sz="3600" b="1">
                <a:latin typeface="Tahoma" panose="020B0604030504040204" pitchFamily="34" charset="0"/>
              </a:rPr>
              <a:t>ОСТЕОПОРОЗ И ИНСУЛЬТ</a:t>
            </a:r>
          </a:p>
        </p:txBody>
      </p:sp>
      <p:pic>
        <p:nvPicPr>
          <p:cNvPr id="63492" name="Picture 4"/>
          <p:cNvPicPr>
            <a:picLocks noChangeAspect="1" noChangeArrowheads="1"/>
          </p:cNvPicPr>
          <p:nvPr/>
        </p:nvPicPr>
        <p:blipFill>
          <a:blip r:embed="rId3">
            <a:extLst>
              <a:ext uri="{28A0092B-C50C-407E-A947-70E740481C1C}">
                <a14:useLocalDpi xmlns:a14="http://schemas.microsoft.com/office/drawing/2010/main" val="0"/>
              </a:ext>
            </a:extLst>
          </a:blip>
          <a:srcRect l="11664" t="7423" r="8586" b="11305"/>
          <a:stretch>
            <a:fillRect/>
          </a:stretch>
        </p:blipFill>
        <p:spPr bwMode="auto">
          <a:xfrm>
            <a:off x="7037388" y="1989138"/>
            <a:ext cx="3630612" cy="319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93" name="Picture 5"/>
          <p:cNvPicPr>
            <a:picLocks noChangeAspect="1" noChangeArrowheads="1"/>
          </p:cNvPicPr>
          <p:nvPr/>
        </p:nvPicPr>
        <p:blipFill>
          <a:blip r:embed="rId2">
            <a:extLst>
              <a:ext uri="{28A0092B-C50C-407E-A947-70E740481C1C}">
                <a14:useLocalDpi xmlns:a14="http://schemas.microsoft.com/office/drawing/2010/main" val="0"/>
              </a:ext>
            </a:extLst>
          </a:blip>
          <a:srcRect l="61046" r="4932"/>
          <a:stretch>
            <a:fillRect/>
          </a:stretch>
        </p:blipFill>
        <p:spPr bwMode="auto">
          <a:xfrm>
            <a:off x="4367214" y="2060576"/>
            <a:ext cx="2592387" cy="326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61855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4" name="Object 2"/>
          <p:cNvGraphicFramePr>
            <a:graphicFrameLocks noGrp="1" noChangeAspect="1"/>
          </p:cNvGraphicFramePr>
          <p:nvPr>
            <p:ph type="body" sz="half" idx="1"/>
          </p:nvPr>
        </p:nvGraphicFramePr>
        <p:xfrm>
          <a:off x="1676400" y="2590800"/>
          <a:ext cx="4114800" cy="3092450"/>
        </p:xfrm>
        <a:graphic>
          <a:graphicData uri="http://schemas.openxmlformats.org/presentationml/2006/ole">
            <mc:AlternateContent xmlns:mc="http://schemas.openxmlformats.org/markup-compatibility/2006">
              <mc:Choice xmlns:v="urn:schemas-microsoft-com:vml" Requires="v">
                <p:oleObj spid="_x0000_s7180" name="Диаграмма" r:id="rId3" imgW="7124830" imgH="3886106" progId="MSGraph.Chart.8">
                  <p:embed followColorScheme="full"/>
                </p:oleObj>
              </mc:Choice>
              <mc:Fallback>
                <p:oleObj name="Диаграмма" r:id="rId3" imgW="7124830" imgH="3886106" progId="MSGraph.Chart.8">
                  <p:embed followColorScheme="full"/>
                  <p:pic>
                    <p:nvPicPr>
                      <p:cNvPr id="64514" name="Object 2"/>
                      <p:cNvPicPr>
                        <a:picLocks noChangeAspect="1" noChangeArrowheads="1"/>
                      </p:cNvPicPr>
                      <p:nvPr/>
                    </p:nvPicPr>
                    <p:blipFill>
                      <a:blip r:embed="rId4"/>
                      <a:srcRect r="14815"/>
                      <a:stretch>
                        <a:fillRect/>
                      </a:stretch>
                    </p:blipFill>
                    <p:spPr bwMode="auto">
                      <a:xfrm>
                        <a:off x="1676400" y="2590800"/>
                        <a:ext cx="4114800" cy="309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515" name="Text Box 3"/>
          <p:cNvSpPr txBox="1">
            <a:spLocks noChangeArrowheads="1"/>
          </p:cNvSpPr>
          <p:nvPr/>
        </p:nvSpPr>
        <p:spPr bwMode="auto">
          <a:xfrm>
            <a:off x="2803526" y="2601913"/>
            <a:ext cx="800201" cy="523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1" tIns="45715" rIns="91431" bIns="45715">
            <a:spAutoFit/>
          </a:bodyPr>
          <a:lstStyle/>
          <a:p>
            <a:r>
              <a:rPr kumimoji="1" lang="en-US" altLang="ru-RU" sz="1400" b="1">
                <a:solidFill>
                  <a:schemeClr val="bg1"/>
                </a:solidFill>
                <a:latin typeface="Times New Roman" panose="02020603050405020304" pitchFamily="18" charset="0"/>
              </a:rPr>
              <a:t>P=0,007</a:t>
            </a:r>
            <a:endParaRPr kumimoji="1" lang="ru-RU" altLang="ru-RU" sz="1400" b="1">
              <a:solidFill>
                <a:schemeClr val="bg1"/>
              </a:solidFill>
              <a:latin typeface="Times New Roman" panose="02020603050405020304" pitchFamily="18" charset="0"/>
            </a:endParaRPr>
          </a:p>
          <a:p>
            <a:endParaRPr lang="ru-RU" altLang="ru-RU" sz="1400" b="1">
              <a:latin typeface="Times New Roman" panose="02020603050405020304" pitchFamily="18" charset="0"/>
            </a:endParaRPr>
          </a:p>
        </p:txBody>
      </p:sp>
      <p:sp>
        <p:nvSpPr>
          <p:cNvPr id="64516" name="Text Box 4"/>
          <p:cNvSpPr txBox="1">
            <a:spLocks noChangeArrowheads="1"/>
          </p:cNvSpPr>
          <p:nvPr/>
        </p:nvSpPr>
        <p:spPr bwMode="auto">
          <a:xfrm>
            <a:off x="4251325" y="2525713"/>
            <a:ext cx="6175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1" tIns="45715" rIns="91431" bIns="45715">
            <a:spAutoFit/>
          </a:bodyPr>
          <a:lstStyle/>
          <a:p>
            <a:r>
              <a:rPr kumimoji="1" lang="en-US" altLang="ru-RU" sz="1400" b="1">
                <a:solidFill>
                  <a:schemeClr val="bg1"/>
                </a:solidFill>
                <a:latin typeface="Times New Roman" panose="02020603050405020304" pitchFamily="18" charset="0"/>
              </a:rPr>
              <a:t>P=0,9</a:t>
            </a:r>
            <a:endParaRPr kumimoji="1" lang="ru-RU" altLang="ru-RU" sz="1400" b="1">
              <a:solidFill>
                <a:schemeClr val="bg1"/>
              </a:solidFill>
              <a:latin typeface="Times New Roman" panose="02020603050405020304" pitchFamily="18" charset="0"/>
            </a:endParaRPr>
          </a:p>
          <a:p>
            <a:endParaRPr lang="ru-RU" altLang="ru-RU" sz="1400" b="1">
              <a:latin typeface="Times New Roman" panose="02020603050405020304" pitchFamily="18" charset="0"/>
            </a:endParaRPr>
          </a:p>
        </p:txBody>
      </p:sp>
      <p:graphicFrame>
        <p:nvGraphicFramePr>
          <p:cNvPr id="64517" name="Object 5"/>
          <p:cNvGraphicFramePr>
            <a:graphicFrameLocks noGrp="1" noChangeAspect="1"/>
          </p:cNvGraphicFramePr>
          <p:nvPr>
            <p:ph type="clipArt" sz="half" idx="2"/>
          </p:nvPr>
        </p:nvGraphicFramePr>
        <p:xfrm>
          <a:off x="5638800" y="2743201"/>
          <a:ext cx="4648200" cy="2536825"/>
        </p:xfrm>
        <a:graphic>
          <a:graphicData uri="http://schemas.openxmlformats.org/presentationml/2006/ole">
            <mc:AlternateContent xmlns:mc="http://schemas.openxmlformats.org/markup-compatibility/2006">
              <mc:Choice xmlns:v="urn:schemas-microsoft-com:vml" Requires="v">
                <p:oleObj spid="_x0000_s7181" name="Диаграмма" r:id="rId5" imgW="7124830" imgH="3886106" progId="MSGraph.Chart.8">
                  <p:embed followColorScheme="full"/>
                </p:oleObj>
              </mc:Choice>
              <mc:Fallback>
                <p:oleObj name="Диаграмма" r:id="rId5" imgW="7124830" imgH="3886106" progId="MSGraph.Chart.8">
                  <p:embed followColorScheme="full"/>
                  <p:pic>
                    <p:nvPicPr>
                      <p:cNvPr id="64517" name="Object 5"/>
                      <p:cNvPicPr>
                        <a:picLocks noChangeAspect="1" noChangeArrowheads="1"/>
                      </p:cNvPicPr>
                      <p:nvPr/>
                    </p:nvPicPr>
                    <p:blipFill>
                      <a:blip r:embed="rId6"/>
                      <a:srcRect/>
                      <a:stretch>
                        <a:fillRect/>
                      </a:stretch>
                    </p:blipFill>
                    <p:spPr bwMode="auto">
                      <a:xfrm>
                        <a:off x="5638800" y="2743201"/>
                        <a:ext cx="4648200"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518" name="Text Box 6"/>
          <p:cNvSpPr txBox="1">
            <a:spLocks noChangeArrowheads="1"/>
          </p:cNvSpPr>
          <p:nvPr/>
        </p:nvSpPr>
        <p:spPr bwMode="auto">
          <a:xfrm>
            <a:off x="2651126" y="4724400"/>
            <a:ext cx="2682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5" rIns="91431" bIns="45715">
            <a:spAutoFit/>
          </a:bodyPr>
          <a:lstStyle/>
          <a:p>
            <a:endParaRPr lang="ru-RU" altLang="ru-RU" sz="2400">
              <a:latin typeface="Times New Roman" panose="02020603050405020304" pitchFamily="18" charset="0"/>
            </a:endParaRPr>
          </a:p>
        </p:txBody>
      </p:sp>
      <p:sp>
        <p:nvSpPr>
          <p:cNvPr id="64519" name="Text Box 7"/>
          <p:cNvSpPr txBox="1">
            <a:spLocks noChangeArrowheads="1"/>
          </p:cNvSpPr>
          <p:nvPr/>
        </p:nvSpPr>
        <p:spPr bwMode="auto">
          <a:xfrm>
            <a:off x="2346326" y="5695951"/>
            <a:ext cx="7407275" cy="83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5" rIns="91431" bIns="45715">
            <a:spAutoFit/>
          </a:bodyPr>
          <a:lstStyle/>
          <a:p>
            <a:pPr algn="ctr"/>
            <a:r>
              <a:rPr kumimoji="1" lang="ru-RU" altLang="ru-RU" sz="2400" b="1" dirty="0">
                <a:solidFill>
                  <a:srgbClr val="F7F7FB"/>
                </a:solidFill>
                <a:latin typeface="Times New Roman" panose="02020603050405020304" pitchFamily="18" charset="0"/>
              </a:rPr>
              <a:t>Снижение МПКТ на каждые 0.13 г</a:t>
            </a:r>
            <a:r>
              <a:rPr kumimoji="1" lang="en-US" altLang="ru-RU" sz="2400" b="1" dirty="0">
                <a:solidFill>
                  <a:srgbClr val="F7F7FB"/>
                </a:solidFill>
                <a:latin typeface="Times New Roman" panose="02020603050405020304" pitchFamily="18" charset="0"/>
              </a:rPr>
              <a:t>/</a:t>
            </a:r>
            <a:r>
              <a:rPr kumimoji="1" lang="ru-RU" altLang="ru-RU" sz="2400" b="1" dirty="0">
                <a:solidFill>
                  <a:srgbClr val="F7F7FB"/>
                </a:solidFill>
                <a:latin typeface="Times New Roman" panose="02020603050405020304" pitchFamily="18" charset="0"/>
              </a:rPr>
              <a:t>см</a:t>
            </a:r>
            <a:r>
              <a:rPr kumimoji="1" lang="ru-RU" altLang="ru-RU" sz="2400" b="1" baseline="30000" dirty="0">
                <a:solidFill>
                  <a:srgbClr val="F7F7FB"/>
                </a:solidFill>
                <a:latin typeface="Times New Roman" panose="02020603050405020304" pitchFamily="18" charset="0"/>
              </a:rPr>
              <a:t>2</a:t>
            </a:r>
            <a:r>
              <a:rPr kumimoji="1" lang="ru-RU" altLang="ru-RU" sz="2400" b="1" dirty="0">
                <a:solidFill>
                  <a:srgbClr val="F7F7FB"/>
                </a:solidFill>
                <a:latin typeface="Times New Roman" panose="02020603050405020304" pitchFamily="18" charset="0"/>
              </a:rPr>
              <a:t> удваивает риск инсульта</a:t>
            </a:r>
            <a:endParaRPr lang="ru-RU" altLang="ru-RU" sz="2400" b="1" dirty="0">
              <a:latin typeface="Times New Roman" panose="02020603050405020304" pitchFamily="18" charset="0"/>
            </a:endParaRPr>
          </a:p>
        </p:txBody>
      </p:sp>
      <p:sp>
        <p:nvSpPr>
          <p:cNvPr id="64520" name="Line 8"/>
          <p:cNvSpPr>
            <a:spLocks noChangeShapeType="1"/>
          </p:cNvSpPr>
          <p:nvPr/>
        </p:nvSpPr>
        <p:spPr bwMode="auto">
          <a:xfrm flipH="1">
            <a:off x="6553200" y="5257800"/>
            <a:ext cx="34290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pic>
        <p:nvPicPr>
          <p:cNvPr id="64521" name="Picture 9"/>
          <p:cNvPicPr>
            <a:picLocks noGrp="1" noChangeAspect="1" noChangeArrowheads="1"/>
          </p:cNvPicPr>
          <p:nvPr>
            <p:ph type="title"/>
          </p:nvPr>
        </p:nvPicPr>
        <p:blipFill>
          <a:blip r:embed="rId7">
            <a:extLst>
              <a:ext uri="{28A0092B-C50C-407E-A947-70E740481C1C}">
                <a14:useLocalDpi xmlns:a14="http://schemas.microsoft.com/office/drawing/2010/main" val="0"/>
              </a:ext>
            </a:extLst>
          </a:blip>
          <a:srcRect l="4829" r="7207" b="65599"/>
          <a:stretch>
            <a:fillRect/>
          </a:stretch>
        </p:blipFill>
        <p:spPr>
          <a:xfrm>
            <a:off x="1931989" y="303214"/>
            <a:ext cx="8169275" cy="1608137"/>
          </a:xfrm>
          <a:noFill/>
          <a:ln/>
        </p:spPr>
      </p:pic>
      <p:pic>
        <p:nvPicPr>
          <p:cNvPr id="64522" name="Picture 10"/>
          <p:cNvPicPr>
            <a:picLocks noChangeAspect="1" noChangeArrowheads="1"/>
          </p:cNvPicPr>
          <p:nvPr/>
        </p:nvPicPr>
        <p:blipFill>
          <a:blip r:embed="rId8">
            <a:extLst>
              <a:ext uri="{28A0092B-C50C-407E-A947-70E740481C1C}">
                <a14:useLocalDpi xmlns:a14="http://schemas.microsoft.com/office/drawing/2010/main" val="0"/>
              </a:ext>
            </a:extLst>
          </a:blip>
          <a:srcRect l="16716" t="94568" r="63075"/>
          <a:stretch>
            <a:fillRect/>
          </a:stretch>
        </p:blipFill>
        <p:spPr bwMode="auto">
          <a:xfrm>
            <a:off x="7666038" y="1979614"/>
            <a:ext cx="24384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85790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539262"/>
            <a:ext cx="10515600" cy="5637701"/>
          </a:xfrm>
        </p:spPr>
        <p:txBody>
          <a:bodyPr>
            <a:normAutofit/>
          </a:bodyPr>
          <a:lstStyle/>
          <a:p>
            <a:pPr marL="0" indent="0">
              <a:buNone/>
            </a:pPr>
            <a:r>
              <a:rPr lang="ru-RU" dirty="0"/>
              <a:t>Метаболические процессы в костной ткани должны протекать с определенной скоростью. Отклонение как в сторону их ускорения, так и замедления приводит к нарушению физиологии костной ткани и развитию патологии. Заболевание кости, связанное с нарушением ее метаболизма, относят к группе метаболических </a:t>
            </a:r>
            <a:r>
              <a:rPr lang="ru-RU" dirty="0" err="1"/>
              <a:t>остеопатии</a:t>
            </a:r>
            <a:r>
              <a:rPr lang="ru-RU" dirty="0"/>
              <a:t> [</a:t>
            </a:r>
            <a:r>
              <a:rPr lang="ru-RU" dirty="0" err="1"/>
              <a:t>Ringgs</a:t>
            </a:r>
            <a:r>
              <a:rPr lang="ru-RU" dirty="0"/>
              <a:t>, 1981; </a:t>
            </a:r>
            <a:r>
              <a:rPr lang="ru-RU" dirty="0" err="1"/>
              <a:t>Dambacher</a:t>
            </a:r>
            <a:r>
              <a:rPr lang="ru-RU" dirty="0"/>
              <a:t>, 1983] или метаболических заболеваний [</a:t>
            </a:r>
            <a:r>
              <a:rPr lang="ru-RU" dirty="0" err="1"/>
              <a:t>Шотемор</a:t>
            </a:r>
            <a:r>
              <a:rPr lang="ru-RU" dirty="0"/>
              <a:t> Ш. LLL, 1982]. </a:t>
            </a:r>
            <a:r>
              <a:rPr lang="ru-RU" dirty="0" smtClean="0"/>
              <a:t>Метаболические </a:t>
            </a:r>
            <a:r>
              <a:rPr lang="ru-RU" dirty="0" err="1"/>
              <a:t>остеопатии</a:t>
            </a:r>
            <a:r>
              <a:rPr lang="ru-RU" dirty="0"/>
              <a:t> следует отличать от заболеваний, связанных с общим нарушением обмена веществ (подагра, амилоидоз), когда изменения в кости носят вторичный характер и связаны с отложением в них продуктов нарушенного обмена. Для клиницистов наибольший интерес представляют следующие метаболические </a:t>
            </a:r>
            <a:r>
              <a:rPr lang="ru-RU" dirty="0" err="1"/>
              <a:t>остеопатии</a:t>
            </a:r>
            <a:r>
              <a:rPr lang="ru-RU" dirty="0"/>
              <a:t>: системный остеопороз, остеомаляция, </a:t>
            </a:r>
            <a:r>
              <a:rPr lang="ru-RU" dirty="0" err="1"/>
              <a:t>гиперпаратиреоз</a:t>
            </a:r>
            <a:r>
              <a:rPr lang="ru-RU" dirty="0"/>
              <a:t>, </a:t>
            </a:r>
            <a:r>
              <a:rPr lang="ru-RU" dirty="0" err="1"/>
              <a:t>гиперфосфатаземия</a:t>
            </a:r>
            <a:r>
              <a:rPr lang="ru-RU" dirty="0"/>
              <a:t>. </a:t>
            </a:r>
          </a:p>
        </p:txBody>
      </p:sp>
    </p:spTree>
    <p:extLst>
      <p:ext uri="{BB962C8B-B14F-4D97-AF65-F5344CB8AC3E}">
        <p14:creationId xmlns:p14="http://schemas.microsoft.com/office/powerpoint/2010/main" val="3959398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819150" y="1047750"/>
            <a:ext cx="10515600" cy="3562349"/>
          </a:xfrm>
        </p:spPr>
        <p:txBody>
          <a:bodyPr/>
          <a:lstStyle/>
          <a:p>
            <a:pPr algn="ctr">
              <a:lnSpc>
                <a:spcPct val="150000"/>
              </a:lnSpc>
            </a:pPr>
            <a:r>
              <a:rPr lang="ru-RU" b="1" dirty="0" smtClean="0">
                <a:latin typeface="Times" panose="02020603050405020304" pitchFamily="18" charset="0"/>
                <a:cs typeface="Times" panose="02020603050405020304" pitchFamily="18" charset="0"/>
              </a:rPr>
              <a:t>Определение состояния минеральной плотности костной ткани, </a:t>
            </a:r>
            <a:br>
              <a:rPr lang="ru-RU" b="1" dirty="0" smtClean="0">
                <a:latin typeface="Times" panose="02020603050405020304" pitchFamily="18" charset="0"/>
                <a:cs typeface="Times" panose="02020603050405020304" pitchFamily="18" charset="0"/>
              </a:rPr>
            </a:br>
            <a:r>
              <a:rPr lang="ru-RU" b="1" dirty="0" smtClean="0">
                <a:latin typeface="Times" panose="02020603050405020304" pitchFamily="18" charset="0"/>
                <a:cs typeface="Times" panose="02020603050405020304" pitchFamily="18" charset="0"/>
              </a:rPr>
              <a:t>состояния мышечной и жировой ткани</a:t>
            </a:r>
            <a:endParaRPr lang="ru-RU" b="1"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2633871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1"/>
          </p:nvPr>
        </p:nvSpPr>
        <p:spPr/>
        <p:txBody>
          <a:bodyPr/>
          <a:lstStyle/>
          <a:p>
            <a:endParaRPr lang="en-US" altLang="ru-RU" dirty="0"/>
          </a:p>
        </p:txBody>
      </p:sp>
      <p:sp>
        <p:nvSpPr>
          <p:cNvPr id="958466" name="Rectangle 2"/>
          <p:cNvSpPr>
            <a:spLocks noGrp="1" noChangeArrowheads="1"/>
          </p:cNvSpPr>
          <p:nvPr>
            <p:ph type="title"/>
          </p:nvPr>
        </p:nvSpPr>
        <p:spPr/>
        <p:txBody>
          <a:bodyPr/>
          <a:lstStyle/>
          <a:p>
            <a:r>
              <a:rPr lang="ru-RU" altLang="ru-RU" sz="4000" dirty="0">
                <a:solidFill>
                  <a:srgbClr val="FFFF00"/>
                </a:solidFill>
                <a:effectLst>
                  <a:outerShdw blurRad="38100" dist="38100" dir="2700000" algn="tl">
                    <a:srgbClr val="000000"/>
                  </a:outerShdw>
                </a:effectLst>
                <a:latin typeface="Times" panose="02020603050405020304" pitchFamily="18" charset="0"/>
                <a:cs typeface="Times" panose="02020603050405020304" pitchFamily="18" charset="0"/>
              </a:rPr>
              <a:t>Методы оценки состояния костной ткани</a:t>
            </a:r>
            <a:r>
              <a:rPr lang="ru-RU" altLang="ru-RU" sz="2800" dirty="0">
                <a:solidFill>
                  <a:srgbClr val="FFFF00"/>
                </a:solidFill>
                <a:effectLst>
                  <a:outerShdw blurRad="38100" dist="38100" dir="2700000" algn="tl">
                    <a:srgbClr val="000000"/>
                  </a:outerShdw>
                </a:effectLst>
              </a:rPr>
              <a:t/>
            </a:r>
            <a:br>
              <a:rPr lang="ru-RU" altLang="ru-RU" sz="2800" dirty="0">
                <a:solidFill>
                  <a:srgbClr val="FFFF00"/>
                </a:solidFill>
                <a:effectLst>
                  <a:outerShdw blurRad="38100" dist="38100" dir="2700000" algn="tl">
                    <a:srgbClr val="000000"/>
                  </a:outerShdw>
                </a:effectLst>
              </a:rPr>
            </a:br>
            <a:endParaRPr lang="ru-RU" altLang="ru-RU" sz="2800" dirty="0">
              <a:solidFill>
                <a:srgbClr val="FFFF00"/>
              </a:solidFill>
              <a:effectLst>
                <a:outerShdw blurRad="38100" dist="38100" dir="2700000" algn="tl">
                  <a:srgbClr val="000000"/>
                </a:outerShdw>
              </a:effectLst>
            </a:endParaRPr>
          </a:p>
        </p:txBody>
      </p:sp>
      <p:sp>
        <p:nvSpPr>
          <p:cNvPr id="958467" name="Rectangle 3"/>
          <p:cNvSpPr>
            <a:spLocks noGrp="1" noChangeArrowheads="1"/>
          </p:cNvSpPr>
          <p:nvPr>
            <p:ph type="body" idx="1"/>
          </p:nvPr>
        </p:nvSpPr>
        <p:spPr>
          <a:xfrm>
            <a:off x="838200" y="1181100"/>
            <a:ext cx="10515600" cy="5540375"/>
          </a:xfrm>
        </p:spPr>
        <p:txBody>
          <a:bodyPr>
            <a:normAutofit/>
          </a:bodyPr>
          <a:lstStyle/>
          <a:p>
            <a:pPr>
              <a:buClr>
                <a:schemeClr val="tx2"/>
              </a:buClr>
              <a:buFontTx/>
              <a:buChar char="•"/>
            </a:pPr>
            <a:r>
              <a:rPr lang="ru-RU" altLang="ru-RU" b="1" u="sng" dirty="0">
                <a:latin typeface="Times" panose="02020603050405020304" pitchFamily="18" charset="0"/>
                <a:cs typeface="Times" panose="02020603050405020304" pitchFamily="18" charset="0"/>
              </a:rPr>
              <a:t>Качество кости (</a:t>
            </a:r>
            <a:r>
              <a:rPr lang="ru-RU" altLang="ru-RU" b="1" u="sng" dirty="0" err="1">
                <a:latin typeface="Times" panose="02020603050405020304" pitchFamily="18" charset="0"/>
                <a:cs typeface="Times" panose="02020603050405020304" pitchFamily="18" charset="0"/>
              </a:rPr>
              <a:t>микроархетиктоника</a:t>
            </a:r>
            <a:r>
              <a:rPr lang="ru-RU" altLang="ru-RU" b="1" u="sng" dirty="0">
                <a:latin typeface="Times" panose="02020603050405020304" pitchFamily="18" charset="0"/>
                <a:cs typeface="Times" panose="02020603050405020304" pitchFamily="18" charset="0"/>
              </a:rPr>
              <a:t>):</a:t>
            </a:r>
            <a:endParaRPr lang="ru-RU" altLang="ru-RU" b="1" dirty="0">
              <a:latin typeface="Times" panose="02020603050405020304" pitchFamily="18" charset="0"/>
              <a:cs typeface="Times" panose="02020603050405020304" pitchFamily="18" charset="0"/>
            </a:endParaRPr>
          </a:p>
          <a:p>
            <a:r>
              <a:rPr lang="ru-RU" altLang="ru-RU" dirty="0">
                <a:latin typeface="Times" panose="02020603050405020304" pitchFamily="18" charset="0"/>
                <a:cs typeface="Times" panose="02020603050405020304" pitchFamily="18" charset="0"/>
              </a:rPr>
              <a:t>– МРТ</a:t>
            </a:r>
          </a:p>
          <a:p>
            <a:r>
              <a:rPr lang="ru-RU" altLang="ru-RU" dirty="0">
                <a:latin typeface="Times" panose="02020603050405020304" pitchFamily="18" charset="0"/>
                <a:cs typeface="Times" panose="02020603050405020304" pitchFamily="18" charset="0"/>
              </a:rPr>
              <a:t>– Биопсия кости – </a:t>
            </a:r>
            <a:r>
              <a:rPr lang="ru-RU" altLang="ru-RU" dirty="0" err="1">
                <a:latin typeface="Times" panose="02020603050405020304" pitchFamily="18" charset="0"/>
                <a:cs typeface="Times" panose="02020603050405020304" pitchFamily="18" charset="0"/>
              </a:rPr>
              <a:t>гистоморфометрия</a:t>
            </a:r>
            <a:r>
              <a:rPr lang="ru-RU" altLang="ru-RU" dirty="0">
                <a:latin typeface="Times" panose="02020603050405020304" pitchFamily="18" charset="0"/>
                <a:cs typeface="Times" panose="02020603050405020304" pitchFamily="18" charset="0"/>
              </a:rPr>
              <a:t> (2-</a:t>
            </a:r>
            <a:r>
              <a:rPr lang="en-US" altLang="ru-RU" dirty="0">
                <a:latin typeface="Times" panose="02020603050405020304" pitchFamily="18" charset="0"/>
                <a:cs typeface="Times" panose="02020603050405020304" pitchFamily="18" charset="0"/>
              </a:rPr>
              <a:t>D</a:t>
            </a:r>
            <a:r>
              <a:rPr lang="ru-RU" altLang="ru-RU" dirty="0">
                <a:latin typeface="Times" panose="02020603050405020304" pitchFamily="18" charset="0"/>
                <a:cs typeface="Times" panose="02020603050405020304" pitchFamily="18" charset="0"/>
              </a:rPr>
              <a:t> – плоскостные </a:t>
            </a:r>
            <a:br>
              <a:rPr lang="ru-RU" altLang="ru-RU" dirty="0">
                <a:latin typeface="Times" panose="02020603050405020304" pitchFamily="18" charset="0"/>
                <a:cs typeface="Times" panose="02020603050405020304" pitchFamily="18" charset="0"/>
              </a:rPr>
            </a:br>
            <a:r>
              <a:rPr lang="ru-RU" altLang="ru-RU" dirty="0">
                <a:latin typeface="Times" panose="02020603050405020304" pitchFamily="18" charset="0"/>
                <a:cs typeface="Times" panose="02020603050405020304" pitchFamily="18" charset="0"/>
              </a:rPr>
              <a:t>      параметры) и микро СТ (3-</a:t>
            </a:r>
            <a:r>
              <a:rPr lang="en-US" altLang="ru-RU" dirty="0">
                <a:latin typeface="Times" panose="02020603050405020304" pitchFamily="18" charset="0"/>
                <a:cs typeface="Times" panose="02020603050405020304" pitchFamily="18" charset="0"/>
              </a:rPr>
              <a:t>D</a:t>
            </a:r>
            <a:r>
              <a:rPr lang="ru-RU" altLang="ru-RU" dirty="0">
                <a:latin typeface="Times" panose="02020603050405020304" pitchFamily="18" charset="0"/>
                <a:cs typeface="Times" panose="02020603050405020304" pitchFamily="18" charset="0"/>
              </a:rPr>
              <a:t> – объемные параметры)</a:t>
            </a:r>
          </a:p>
          <a:p>
            <a:pPr>
              <a:spcBef>
                <a:spcPct val="50000"/>
              </a:spcBef>
              <a:buClr>
                <a:schemeClr val="tx2"/>
              </a:buClr>
              <a:buFontTx/>
              <a:buChar char="•"/>
            </a:pPr>
            <a:r>
              <a:rPr lang="ru-RU" altLang="ru-RU" b="1" u="sng" dirty="0">
                <a:latin typeface="Times" panose="02020603050405020304" pitchFamily="18" charset="0"/>
                <a:cs typeface="Times" panose="02020603050405020304" pitchFamily="18" charset="0"/>
              </a:rPr>
              <a:t>Количество кости</a:t>
            </a:r>
            <a:endParaRPr lang="ru-RU" altLang="ru-RU" b="1" dirty="0">
              <a:latin typeface="Times" panose="02020603050405020304" pitchFamily="18" charset="0"/>
              <a:cs typeface="Times" panose="02020603050405020304" pitchFamily="18" charset="0"/>
            </a:endParaRPr>
          </a:p>
          <a:p>
            <a:r>
              <a:rPr lang="ru-RU" altLang="ru-RU" dirty="0">
                <a:latin typeface="Times" panose="02020603050405020304" pitchFamily="18" charset="0"/>
                <a:cs typeface="Times" panose="02020603050405020304" pitchFamily="18" charset="0"/>
              </a:rPr>
              <a:t>– Минеральная плотность кости (МПКТ)</a:t>
            </a:r>
          </a:p>
          <a:p>
            <a:pPr>
              <a:spcBef>
                <a:spcPct val="50000"/>
              </a:spcBef>
              <a:buClr>
                <a:schemeClr val="tx2"/>
              </a:buClr>
              <a:buFontTx/>
              <a:buChar char="•"/>
            </a:pPr>
            <a:r>
              <a:rPr lang="ru-RU" altLang="ru-RU" b="1" u="sng" dirty="0">
                <a:latin typeface="Times" panose="02020603050405020304" pitchFamily="18" charset="0"/>
                <a:cs typeface="Times" panose="02020603050405020304" pitchFamily="18" charset="0"/>
              </a:rPr>
              <a:t>Костный обмен</a:t>
            </a:r>
            <a:endParaRPr lang="ru-RU" altLang="ru-RU" b="1" dirty="0">
              <a:latin typeface="Times" panose="02020603050405020304" pitchFamily="18" charset="0"/>
              <a:cs typeface="Times" panose="02020603050405020304" pitchFamily="18" charset="0"/>
            </a:endParaRPr>
          </a:p>
          <a:p>
            <a:r>
              <a:rPr lang="en-US" altLang="ru-RU" dirty="0">
                <a:latin typeface="Times" panose="02020603050405020304" pitchFamily="18" charset="0"/>
                <a:cs typeface="Times" panose="02020603050405020304" pitchFamily="18" charset="0"/>
              </a:rPr>
              <a:t>   </a:t>
            </a:r>
            <a:r>
              <a:rPr lang="ru-RU" altLang="ru-RU" dirty="0">
                <a:latin typeface="Times" panose="02020603050405020304" pitchFamily="18" charset="0"/>
                <a:cs typeface="Times" panose="02020603050405020304" pitchFamily="18" charset="0"/>
              </a:rPr>
              <a:t>Сывороточный </a:t>
            </a:r>
            <a:r>
              <a:rPr lang="ru-RU" altLang="ru-RU" dirty="0" err="1">
                <a:latin typeface="Times" panose="02020603050405020304" pitchFamily="18" charset="0"/>
                <a:cs typeface="Times" panose="02020603050405020304" pitchFamily="18" charset="0"/>
              </a:rPr>
              <a:t>СТх</a:t>
            </a:r>
            <a:r>
              <a:rPr lang="ru-RU" altLang="ru-RU" dirty="0">
                <a:latin typeface="Times" panose="02020603050405020304" pitchFamily="18" charset="0"/>
                <a:cs typeface="Times" panose="02020603050405020304" pitchFamily="18" charset="0"/>
              </a:rPr>
              <a:t> (</a:t>
            </a:r>
            <a:r>
              <a:rPr lang="en-US" altLang="ru-RU" dirty="0">
                <a:latin typeface="Times" panose="02020603050405020304" pitchFamily="18" charset="0"/>
                <a:cs typeface="Times" panose="02020603050405020304" pitchFamily="18" charset="0"/>
              </a:rPr>
              <a:t>C</a:t>
            </a:r>
            <a:r>
              <a:rPr lang="ru-RU" altLang="ru-RU" dirty="0">
                <a:latin typeface="Times" panose="02020603050405020304" pitchFamily="18" charset="0"/>
                <a:cs typeface="Times" panose="02020603050405020304" pitchFamily="18" charset="0"/>
              </a:rPr>
              <a:t>-</a:t>
            </a:r>
            <a:r>
              <a:rPr lang="ru-RU" altLang="ru-RU" dirty="0" err="1">
                <a:latin typeface="Times" panose="02020603050405020304" pitchFamily="18" charset="0"/>
                <a:cs typeface="Times" panose="02020603050405020304" pitchFamily="18" charset="0"/>
              </a:rPr>
              <a:t>телопептид</a:t>
            </a:r>
            <a:r>
              <a:rPr lang="ru-RU" altLang="ru-RU" dirty="0">
                <a:latin typeface="Times" panose="02020603050405020304" pitchFamily="18" charset="0"/>
                <a:cs typeface="Times" panose="02020603050405020304" pitchFamily="18" charset="0"/>
              </a:rPr>
              <a:t>), </a:t>
            </a:r>
            <a:br>
              <a:rPr lang="ru-RU" altLang="ru-RU" dirty="0">
                <a:latin typeface="Times" panose="02020603050405020304" pitchFamily="18" charset="0"/>
                <a:cs typeface="Times" panose="02020603050405020304" pitchFamily="18" charset="0"/>
              </a:rPr>
            </a:br>
            <a:r>
              <a:rPr lang="ru-RU" altLang="ru-RU" dirty="0">
                <a:latin typeface="Times" panose="02020603050405020304" pitchFamily="18" charset="0"/>
                <a:cs typeface="Times" panose="02020603050405020304" pitchFamily="18" charset="0"/>
              </a:rPr>
              <a:t>      сывороточный </a:t>
            </a:r>
            <a:r>
              <a:rPr lang="en-US" altLang="ru-RU" dirty="0" err="1">
                <a:latin typeface="Times" panose="02020603050405020304" pitchFamily="18" charset="0"/>
                <a:cs typeface="Times" panose="02020603050405020304" pitchFamily="18" charset="0"/>
              </a:rPr>
              <a:t>NTx</a:t>
            </a:r>
            <a:r>
              <a:rPr lang="ru-RU" altLang="ru-RU" dirty="0">
                <a:latin typeface="Times" panose="02020603050405020304" pitchFamily="18" charset="0"/>
                <a:cs typeface="Times" panose="02020603050405020304" pitchFamily="18" charset="0"/>
              </a:rPr>
              <a:t> (</a:t>
            </a:r>
            <a:r>
              <a:rPr lang="en-US" altLang="ru-RU" dirty="0">
                <a:latin typeface="Times" panose="02020603050405020304" pitchFamily="18" charset="0"/>
                <a:cs typeface="Times" panose="02020603050405020304" pitchFamily="18" charset="0"/>
              </a:rPr>
              <a:t>N</a:t>
            </a:r>
            <a:r>
              <a:rPr lang="ru-RU" altLang="ru-RU" dirty="0">
                <a:latin typeface="Times" panose="02020603050405020304" pitchFamily="18" charset="0"/>
                <a:cs typeface="Times" panose="02020603050405020304" pitchFamily="18" charset="0"/>
              </a:rPr>
              <a:t>- </a:t>
            </a:r>
            <a:r>
              <a:rPr lang="ru-RU" altLang="ru-RU" dirty="0" err="1">
                <a:latin typeface="Times" panose="02020603050405020304" pitchFamily="18" charset="0"/>
                <a:cs typeface="Times" panose="02020603050405020304" pitchFamily="18" charset="0"/>
              </a:rPr>
              <a:t>телопептид</a:t>
            </a:r>
            <a:r>
              <a:rPr lang="ru-RU" altLang="ru-RU" dirty="0">
                <a:latin typeface="Times" panose="02020603050405020304" pitchFamily="18" charset="0"/>
                <a:cs typeface="Times" panose="02020603050405020304" pitchFamily="18" charset="0"/>
              </a:rPr>
              <a:t>), </a:t>
            </a:r>
            <a:r>
              <a:rPr lang="en-US" altLang="ru-RU" dirty="0" err="1">
                <a:latin typeface="Times" panose="02020603050405020304" pitchFamily="18" charset="0"/>
                <a:cs typeface="Times" panose="02020603050405020304" pitchFamily="18" charset="0"/>
              </a:rPr>
              <a:t>NTx</a:t>
            </a:r>
            <a:r>
              <a:rPr lang="ru-RU" altLang="ru-RU" dirty="0">
                <a:latin typeface="Times" panose="02020603050405020304" pitchFamily="18" charset="0"/>
                <a:cs typeface="Times" panose="02020603050405020304" pitchFamily="18" charset="0"/>
              </a:rPr>
              <a:t> в моче,</a:t>
            </a:r>
            <a:br>
              <a:rPr lang="ru-RU" altLang="ru-RU" dirty="0">
                <a:latin typeface="Times" panose="02020603050405020304" pitchFamily="18" charset="0"/>
                <a:cs typeface="Times" panose="02020603050405020304" pitchFamily="18" charset="0"/>
              </a:rPr>
            </a:br>
            <a:r>
              <a:rPr lang="ru-RU" altLang="ru-RU" dirty="0">
                <a:latin typeface="Times" panose="02020603050405020304" pitchFamily="18" charset="0"/>
                <a:cs typeface="Times" panose="02020603050405020304" pitchFamily="18" charset="0"/>
              </a:rPr>
              <a:t>      сывороточный </a:t>
            </a:r>
            <a:r>
              <a:rPr lang="en-US" altLang="ru-RU" dirty="0">
                <a:latin typeface="Times" panose="02020603050405020304" pitchFamily="18" charset="0"/>
                <a:cs typeface="Times" panose="02020603050405020304" pitchFamily="18" charset="0"/>
              </a:rPr>
              <a:t>BSAP</a:t>
            </a:r>
            <a:r>
              <a:rPr lang="ru-RU" altLang="ru-RU" dirty="0">
                <a:latin typeface="Times" panose="02020603050405020304" pitchFamily="18" charset="0"/>
                <a:cs typeface="Times" panose="02020603050405020304" pitchFamily="18" charset="0"/>
              </a:rPr>
              <a:t> (</a:t>
            </a:r>
            <a:r>
              <a:rPr lang="ru-RU" altLang="ru-RU" dirty="0" err="1">
                <a:latin typeface="Times" panose="02020603050405020304" pitchFamily="18" charset="0"/>
                <a:cs typeface="Times" panose="02020603050405020304" pitchFamily="18" charset="0"/>
              </a:rPr>
              <a:t>костеспецифичная</a:t>
            </a:r>
            <a:r>
              <a:rPr lang="ru-RU" altLang="ru-RU" dirty="0">
                <a:latin typeface="Times" panose="02020603050405020304" pitchFamily="18" charset="0"/>
                <a:cs typeface="Times" panose="02020603050405020304" pitchFamily="18" charset="0"/>
              </a:rPr>
              <a:t> щелочная</a:t>
            </a:r>
            <a:br>
              <a:rPr lang="ru-RU" altLang="ru-RU" dirty="0">
                <a:latin typeface="Times" panose="02020603050405020304" pitchFamily="18" charset="0"/>
                <a:cs typeface="Times" panose="02020603050405020304" pitchFamily="18" charset="0"/>
              </a:rPr>
            </a:br>
            <a:r>
              <a:rPr lang="ru-RU" altLang="ru-RU" dirty="0">
                <a:latin typeface="Times" panose="02020603050405020304" pitchFamily="18" charset="0"/>
                <a:cs typeface="Times" panose="02020603050405020304" pitchFamily="18" charset="0"/>
              </a:rPr>
              <a:t>      фосфатаза)</a:t>
            </a:r>
          </a:p>
          <a:p>
            <a:endParaRPr lang="ru-RU" altLang="ru-RU"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5960216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1"/>
          </p:nvPr>
        </p:nvSpPr>
        <p:spPr/>
        <p:txBody>
          <a:bodyPr/>
          <a:lstStyle/>
          <a:p>
            <a:fld id="{2C7E6C58-9FA8-4087-8576-437F06C2287A}" type="slidenum">
              <a:rPr lang="en-US" altLang="ru-RU"/>
              <a:pPr/>
              <a:t>22</a:t>
            </a:fld>
            <a:endParaRPr lang="en-US" altLang="ru-RU"/>
          </a:p>
        </p:txBody>
      </p:sp>
      <p:sp>
        <p:nvSpPr>
          <p:cNvPr id="1043458" name="Rectangle 2"/>
          <p:cNvSpPr>
            <a:spLocks noGrp="1" noChangeArrowheads="1"/>
          </p:cNvSpPr>
          <p:nvPr>
            <p:ph type="title"/>
          </p:nvPr>
        </p:nvSpPr>
        <p:spPr>
          <a:xfrm>
            <a:off x="3262314" y="127000"/>
            <a:ext cx="7253287" cy="1143000"/>
          </a:xfrm>
        </p:spPr>
        <p:txBody>
          <a:bodyPr/>
          <a:lstStyle/>
          <a:p>
            <a:pPr algn="ctr">
              <a:lnSpc>
                <a:spcPct val="75000"/>
              </a:lnSpc>
            </a:pPr>
            <a:r>
              <a:rPr lang="ru-RU" altLang="ru-RU" sz="2800" b="1" dirty="0"/>
              <a:t>Рекомендации по определению МПКТ</a:t>
            </a:r>
            <a:r>
              <a:rPr lang="ru-RU" altLang="ru-RU" sz="2000" b="1" dirty="0"/>
              <a:t> </a:t>
            </a:r>
            <a:r>
              <a:rPr lang="ru-RU" altLang="ru-RU" sz="2200" b="1" dirty="0"/>
              <a:t> </a:t>
            </a:r>
            <a:br>
              <a:rPr lang="ru-RU" altLang="ru-RU" sz="2200" b="1" dirty="0"/>
            </a:br>
            <a:r>
              <a:rPr lang="en-US" altLang="ru-RU" sz="2200" b="1" dirty="0"/>
              <a:t/>
            </a:r>
            <a:br>
              <a:rPr lang="en-US" altLang="ru-RU" sz="2200" b="1" dirty="0"/>
            </a:br>
            <a:r>
              <a:rPr lang="ru-RU" altLang="ru-RU" sz="1800" b="1" i="1" u="sng" dirty="0"/>
              <a:t>(</a:t>
            </a:r>
            <a:r>
              <a:rPr lang="en-US" altLang="ru-RU" sz="1800" b="1" i="1" u="sng" dirty="0"/>
              <a:t>L1-4</a:t>
            </a:r>
            <a:r>
              <a:rPr lang="ru-RU" altLang="ru-RU" sz="1800" b="1" i="1" u="sng" dirty="0"/>
              <a:t>, проксимальный отдел бедра)</a:t>
            </a:r>
          </a:p>
        </p:txBody>
      </p:sp>
      <p:sp>
        <p:nvSpPr>
          <p:cNvPr id="1043459" name="Rectangle 3"/>
          <p:cNvSpPr>
            <a:spLocks noGrp="1" noChangeArrowheads="1"/>
          </p:cNvSpPr>
          <p:nvPr>
            <p:ph type="body" sz="half" idx="1"/>
          </p:nvPr>
        </p:nvSpPr>
        <p:spPr>
          <a:xfrm>
            <a:off x="685799" y="1844675"/>
            <a:ext cx="10898717" cy="4679950"/>
          </a:xfrm>
          <a:ln>
            <a:solidFill>
              <a:schemeClr val="folHlink"/>
            </a:solidFill>
            <a:miter lim="800000"/>
            <a:headEnd/>
            <a:tailEnd/>
          </a:ln>
        </p:spPr>
        <p:txBody>
          <a:bodyPr>
            <a:normAutofit lnSpcReduction="10000"/>
          </a:bodyPr>
          <a:lstStyle/>
          <a:p>
            <a:pPr>
              <a:lnSpc>
                <a:spcPct val="85000"/>
              </a:lnSpc>
              <a:spcBef>
                <a:spcPct val="0"/>
              </a:spcBef>
              <a:buFont typeface="Wingdings 3" panose="05040102010807070707" pitchFamily="18" charset="2"/>
              <a:buNone/>
            </a:pPr>
            <a:r>
              <a:rPr lang="ru-RU" altLang="ru-RU" sz="2400" b="1" dirty="0">
                <a:solidFill>
                  <a:srgbClr val="FFC000"/>
                </a:solidFill>
                <a:latin typeface="Times" panose="02020603050405020304" pitchFamily="18" charset="0"/>
                <a:cs typeface="Times" panose="02020603050405020304" pitchFamily="18" charset="0"/>
              </a:rPr>
              <a:t>Женщины в постменопаузе не зависимо от факторов риска (старше 65 лет)</a:t>
            </a:r>
          </a:p>
          <a:p>
            <a:pPr>
              <a:lnSpc>
                <a:spcPct val="85000"/>
              </a:lnSpc>
              <a:spcBef>
                <a:spcPct val="0"/>
              </a:spcBef>
              <a:buFont typeface="Wingdings 3" panose="05040102010807070707" pitchFamily="18" charset="2"/>
              <a:buNone/>
            </a:pPr>
            <a:r>
              <a:rPr lang="ru-RU" altLang="ru-RU" sz="2400" b="1" dirty="0">
                <a:solidFill>
                  <a:srgbClr val="FFC000"/>
                </a:solidFill>
                <a:latin typeface="Times" panose="02020603050405020304" pitchFamily="18" charset="0"/>
                <a:cs typeface="Times" panose="02020603050405020304" pitchFamily="18" charset="0"/>
              </a:rPr>
              <a:t>Женщины в постменопаузе имеющие 1 или более факторов риска</a:t>
            </a:r>
          </a:p>
          <a:p>
            <a:pPr>
              <a:lnSpc>
                <a:spcPct val="85000"/>
              </a:lnSpc>
              <a:spcBef>
                <a:spcPct val="0"/>
              </a:spcBef>
              <a:buFont typeface="Wingdings 3" panose="05040102010807070707" pitchFamily="18" charset="2"/>
              <a:buNone/>
            </a:pPr>
            <a:r>
              <a:rPr lang="ru-RU" altLang="ru-RU" sz="2400" b="1" dirty="0">
                <a:solidFill>
                  <a:srgbClr val="FFC000"/>
                </a:solidFill>
                <a:latin typeface="Times" panose="02020603050405020304" pitchFamily="18" charset="0"/>
                <a:cs typeface="Times" panose="02020603050405020304" pitchFamily="18" charset="0"/>
              </a:rPr>
              <a:t>(моложе 65 лет)</a:t>
            </a:r>
          </a:p>
          <a:p>
            <a:pPr>
              <a:lnSpc>
                <a:spcPct val="85000"/>
              </a:lnSpc>
              <a:spcBef>
                <a:spcPct val="0"/>
              </a:spcBef>
              <a:buFont typeface="Wingdings 3" panose="05040102010807070707" pitchFamily="18" charset="2"/>
              <a:buNone/>
            </a:pPr>
            <a:endParaRPr lang="ru-RU" altLang="ru-RU" sz="2400" b="1" dirty="0">
              <a:solidFill>
                <a:schemeClr val="accent1"/>
              </a:solidFill>
              <a:latin typeface="Times" panose="02020603050405020304" pitchFamily="18" charset="0"/>
              <a:cs typeface="Times" panose="02020603050405020304" pitchFamily="18" charset="0"/>
            </a:endParaRPr>
          </a:p>
          <a:p>
            <a:pPr>
              <a:lnSpc>
                <a:spcPct val="85000"/>
              </a:lnSpc>
              <a:spcBef>
                <a:spcPct val="0"/>
              </a:spcBef>
              <a:buFont typeface="Wingdings 3" panose="05040102010807070707" pitchFamily="18" charset="2"/>
              <a:buNone/>
            </a:pPr>
            <a:r>
              <a:rPr lang="ru-RU" altLang="ru-RU" sz="2400" b="1" dirty="0">
                <a:latin typeface="Times" panose="02020603050405020304" pitchFamily="18" charset="0"/>
                <a:cs typeface="Times" panose="02020603050405020304" pitchFamily="18" charset="0"/>
              </a:rPr>
              <a:t>Мужчины в возрасте </a:t>
            </a:r>
            <a:r>
              <a:rPr lang="en-US" altLang="ru-RU" sz="2400" b="1" dirty="0">
                <a:latin typeface="Times" panose="02020603050405020304" pitchFamily="18" charset="0"/>
                <a:cs typeface="Times" panose="02020603050405020304" pitchFamily="18" charset="0"/>
              </a:rPr>
              <a:t>&gt;</a:t>
            </a:r>
            <a:r>
              <a:rPr lang="ru-RU" altLang="ru-RU" sz="2400" b="1" dirty="0">
                <a:latin typeface="Times" panose="02020603050405020304" pitchFamily="18" charset="0"/>
                <a:cs typeface="Times" panose="02020603050405020304" pitchFamily="18" charset="0"/>
              </a:rPr>
              <a:t>70 лет</a:t>
            </a:r>
          </a:p>
          <a:p>
            <a:pPr>
              <a:lnSpc>
                <a:spcPct val="85000"/>
              </a:lnSpc>
              <a:spcBef>
                <a:spcPct val="0"/>
              </a:spcBef>
            </a:pPr>
            <a:endParaRPr lang="ru-RU" altLang="ru-RU" sz="2400" b="1" dirty="0">
              <a:latin typeface="Times" panose="02020603050405020304" pitchFamily="18" charset="0"/>
              <a:cs typeface="Times" panose="02020603050405020304" pitchFamily="18" charset="0"/>
            </a:endParaRPr>
          </a:p>
          <a:p>
            <a:pPr>
              <a:lnSpc>
                <a:spcPct val="85000"/>
              </a:lnSpc>
              <a:spcBef>
                <a:spcPct val="0"/>
              </a:spcBef>
              <a:buFont typeface="Wingdings 3" panose="05040102010807070707" pitchFamily="18" charset="2"/>
              <a:buNone/>
            </a:pPr>
            <a:r>
              <a:rPr lang="ru-RU" altLang="ru-RU" sz="2400" b="1" dirty="0">
                <a:latin typeface="Times" panose="02020603050405020304" pitchFamily="18" charset="0"/>
                <a:cs typeface="Times" panose="02020603050405020304" pitchFamily="18" charset="0"/>
              </a:rPr>
              <a:t>Взрослые с переломами при минимальной травме в анамнезе</a:t>
            </a:r>
          </a:p>
          <a:p>
            <a:pPr>
              <a:lnSpc>
                <a:spcPct val="85000"/>
              </a:lnSpc>
              <a:spcBef>
                <a:spcPct val="0"/>
              </a:spcBef>
              <a:buFont typeface="Wingdings 3" panose="05040102010807070707" pitchFamily="18" charset="2"/>
              <a:buNone/>
            </a:pPr>
            <a:r>
              <a:rPr lang="ru-RU" altLang="ru-RU" sz="2400" b="1" dirty="0">
                <a:latin typeface="Times" panose="02020603050405020304" pitchFamily="18" charset="0"/>
                <a:cs typeface="Times" panose="02020603050405020304" pitchFamily="18" charset="0"/>
              </a:rPr>
              <a:t>перенесшие перелом любой локализации (после 45 лет)</a:t>
            </a:r>
          </a:p>
          <a:p>
            <a:pPr>
              <a:lnSpc>
                <a:spcPct val="85000"/>
              </a:lnSpc>
              <a:spcBef>
                <a:spcPct val="0"/>
              </a:spcBef>
              <a:buFont typeface="Wingdings 3" panose="05040102010807070707" pitchFamily="18" charset="2"/>
              <a:buNone/>
            </a:pPr>
            <a:endParaRPr lang="ru-RU" altLang="ru-RU" sz="2400" b="1" dirty="0">
              <a:latin typeface="Times" panose="02020603050405020304" pitchFamily="18" charset="0"/>
              <a:cs typeface="Times" panose="02020603050405020304" pitchFamily="18" charset="0"/>
            </a:endParaRPr>
          </a:p>
          <a:p>
            <a:pPr>
              <a:lnSpc>
                <a:spcPct val="85000"/>
              </a:lnSpc>
              <a:spcBef>
                <a:spcPct val="0"/>
              </a:spcBef>
              <a:buFont typeface="Wingdings 3" panose="05040102010807070707" pitchFamily="18" charset="2"/>
              <a:buNone/>
            </a:pPr>
            <a:r>
              <a:rPr lang="ru-RU" altLang="ru-RU" sz="2400" b="1" dirty="0">
                <a:solidFill>
                  <a:srgbClr val="FFC000"/>
                </a:solidFill>
                <a:latin typeface="Times" panose="02020603050405020304" pitchFamily="18" charset="0"/>
                <a:cs typeface="Times" panose="02020603050405020304" pitchFamily="18" charset="0"/>
              </a:rPr>
              <a:t>Взрослые с заболеваниями или состояниями, приводящими к</a:t>
            </a:r>
          </a:p>
          <a:p>
            <a:pPr>
              <a:lnSpc>
                <a:spcPct val="85000"/>
              </a:lnSpc>
              <a:spcBef>
                <a:spcPct val="0"/>
              </a:spcBef>
              <a:buFont typeface="Wingdings 3" panose="05040102010807070707" pitchFamily="18" charset="2"/>
              <a:buNone/>
            </a:pPr>
            <a:r>
              <a:rPr lang="ru-RU" altLang="ru-RU" sz="2400" b="1" dirty="0">
                <a:solidFill>
                  <a:srgbClr val="FFC000"/>
                </a:solidFill>
                <a:latin typeface="Times" panose="02020603050405020304" pitchFamily="18" charset="0"/>
                <a:cs typeface="Times" panose="02020603050405020304" pitchFamily="18" charset="0"/>
              </a:rPr>
              <a:t>снижению МПКТ (женщины</a:t>
            </a:r>
            <a:r>
              <a:rPr lang="en-US" altLang="ru-RU" sz="2400" b="1" dirty="0">
                <a:solidFill>
                  <a:srgbClr val="FFC000"/>
                </a:solidFill>
                <a:latin typeface="Times" panose="02020603050405020304" pitchFamily="18" charset="0"/>
                <a:cs typeface="Times" panose="02020603050405020304" pitchFamily="18" charset="0"/>
              </a:rPr>
              <a:t>&gt;45</a:t>
            </a:r>
            <a:r>
              <a:rPr lang="ru-RU" altLang="ru-RU" sz="2400" b="1" dirty="0">
                <a:solidFill>
                  <a:srgbClr val="FFC000"/>
                </a:solidFill>
                <a:latin typeface="Times" panose="02020603050405020304" pitchFamily="18" charset="0"/>
                <a:cs typeface="Times" panose="02020603050405020304" pitchFamily="18" charset="0"/>
              </a:rPr>
              <a:t>лет, мужчины </a:t>
            </a:r>
            <a:r>
              <a:rPr lang="en-US" altLang="ru-RU" sz="2400" b="1" dirty="0">
                <a:solidFill>
                  <a:srgbClr val="FFC000"/>
                </a:solidFill>
                <a:latin typeface="Times" panose="02020603050405020304" pitchFamily="18" charset="0"/>
                <a:cs typeface="Times" panose="02020603050405020304" pitchFamily="18" charset="0"/>
              </a:rPr>
              <a:t>&gt;</a:t>
            </a:r>
            <a:r>
              <a:rPr lang="ru-RU" altLang="ru-RU" sz="2400" b="1" dirty="0">
                <a:solidFill>
                  <a:srgbClr val="FFC000"/>
                </a:solidFill>
                <a:latin typeface="Times" panose="02020603050405020304" pitchFamily="18" charset="0"/>
                <a:cs typeface="Times" panose="02020603050405020304" pitchFamily="18" charset="0"/>
              </a:rPr>
              <a:t>60 лет)</a:t>
            </a:r>
          </a:p>
          <a:p>
            <a:pPr>
              <a:lnSpc>
                <a:spcPct val="85000"/>
              </a:lnSpc>
              <a:spcBef>
                <a:spcPct val="0"/>
              </a:spcBef>
            </a:pPr>
            <a:endParaRPr lang="ru-RU" altLang="ru-RU" sz="2400" b="1" dirty="0">
              <a:solidFill>
                <a:srgbClr val="FFC000"/>
              </a:solidFill>
              <a:latin typeface="Times" panose="02020603050405020304" pitchFamily="18" charset="0"/>
              <a:cs typeface="Times" panose="02020603050405020304" pitchFamily="18" charset="0"/>
            </a:endParaRPr>
          </a:p>
          <a:p>
            <a:pPr>
              <a:lnSpc>
                <a:spcPct val="85000"/>
              </a:lnSpc>
              <a:spcBef>
                <a:spcPct val="0"/>
              </a:spcBef>
              <a:buFont typeface="Wingdings 3" panose="05040102010807070707" pitchFamily="18" charset="2"/>
              <a:buNone/>
            </a:pPr>
            <a:r>
              <a:rPr lang="ru-RU" altLang="ru-RU" sz="2400" b="1" dirty="0">
                <a:solidFill>
                  <a:srgbClr val="FFC000"/>
                </a:solidFill>
                <a:latin typeface="Times" panose="02020603050405020304" pitchFamily="18" charset="0"/>
                <a:cs typeface="Times" panose="02020603050405020304" pitchFamily="18" charset="0"/>
              </a:rPr>
              <a:t>Принимающие препараты, снижающие МПКТ</a:t>
            </a:r>
          </a:p>
          <a:p>
            <a:pPr>
              <a:lnSpc>
                <a:spcPct val="85000"/>
              </a:lnSpc>
              <a:spcBef>
                <a:spcPct val="0"/>
              </a:spcBef>
              <a:buFont typeface="Wingdings 3" panose="05040102010807070707" pitchFamily="18" charset="2"/>
              <a:buNone/>
            </a:pPr>
            <a:endParaRPr lang="en-US" altLang="ru-RU" sz="2400" b="1" dirty="0">
              <a:solidFill>
                <a:schemeClr val="accent1"/>
              </a:solidFill>
              <a:latin typeface="Times" panose="02020603050405020304" pitchFamily="18" charset="0"/>
              <a:cs typeface="Times" panose="02020603050405020304" pitchFamily="18" charset="0"/>
            </a:endParaRPr>
          </a:p>
          <a:p>
            <a:pPr>
              <a:lnSpc>
                <a:spcPct val="85000"/>
              </a:lnSpc>
              <a:spcBef>
                <a:spcPct val="0"/>
              </a:spcBef>
              <a:buFont typeface="Wingdings 3" panose="05040102010807070707" pitchFamily="18" charset="2"/>
              <a:buNone/>
            </a:pPr>
            <a:r>
              <a:rPr lang="ru-RU" altLang="ru-RU" sz="2400" b="1" dirty="0">
                <a:latin typeface="Times" panose="02020603050405020304" pitchFamily="18" charset="0"/>
                <a:cs typeface="Times" panose="02020603050405020304" pitchFamily="18" charset="0"/>
              </a:rPr>
              <a:t>Мониторинг эффективности терапии</a:t>
            </a:r>
          </a:p>
          <a:p>
            <a:pPr>
              <a:lnSpc>
                <a:spcPct val="85000"/>
              </a:lnSpc>
              <a:spcBef>
                <a:spcPct val="0"/>
              </a:spcBef>
              <a:buFont typeface="Wingdings 3" panose="05040102010807070707" pitchFamily="18" charset="2"/>
              <a:buNone/>
            </a:pPr>
            <a:endParaRPr lang="ru-RU" altLang="ru-RU" sz="1400" b="1" dirty="0"/>
          </a:p>
          <a:p>
            <a:pPr>
              <a:lnSpc>
                <a:spcPct val="85000"/>
              </a:lnSpc>
              <a:spcBef>
                <a:spcPct val="0"/>
              </a:spcBef>
              <a:buFont typeface="Wingdings 3" panose="05040102010807070707" pitchFamily="18" charset="2"/>
              <a:buNone/>
            </a:pPr>
            <a:endParaRPr lang="ru-RU" altLang="ru-RU" sz="1400" dirty="0"/>
          </a:p>
          <a:p>
            <a:pPr>
              <a:lnSpc>
                <a:spcPct val="85000"/>
              </a:lnSpc>
              <a:spcBef>
                <a:spcPct val="0"/>
              </a:spcBef>
              <a:buFont typeface="Wingdings 3" panose="05040102010807070707" pitchFamily="18" charset="2"/>
              <a:buNone/>
            </a:pPr>
            <a:endParaRPr lang="ru-RU" altLang="ru-RU" sz="600" dirty="0"/>
          </a:p>
          <a:p>
            <a:pPr>
              <a:lnSpc>
                <a:spcPct val="85000"/>
              </a:lnSpc>
              <a:spcBef>
                <a:spcPct val="0"/>
              </a:spcBef>
              <a:buFont typeface="Wingdings 3" panose="05040102010807070707" pitchFamily="18" charset="2"/>
              <a:buNone/>
            </a:pPr>
            <a:endParaRPr lang="ru-RU" altLang="ru-RU" sz="600" dirty="0"/>
          </a:p>
        </p:txBody>
      </p:sp>
      <p:pic>
        <p:nvPicPr>
          <p:cNvPr id="1043460" name="Picture 4" descr="LOGO"/>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1752600" y="228600"/>
            <a:ext cx="1252538" cy="1252538"/>
          </a:xfrm>
          <a:noFill/>
          <a:ln/>
          <a:effectLst>
            <a:outerShdw dist="28398" dir="3806097"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32124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1"/>
          </p:nvPr>
        </p:nvSpPr>
        <p:spPr/>
        <p:txBody>
          <a:bodyPr/>
          <a:lstStyle/>
          <a:p>
            <a:fld id="{70F90A52-D668-4BB0-B8AE-B5552FA177EF}" type="slidenum">
              <a:rPr lang="en-US" altLang="ru-RU"/>
              <a:pPr/>
              <a:t>23</a:t>
            </a:fld>
            <a:endParaRPr lang="en-US" altLang="ru-RU"/>
          </a:p>
        </p:txBody>
      </p:sp>
      <p:sp>
        <p:nvSpPr>
          <p:cNvPr id="1157122" name="Rectangle 2"/>
          <p:cNvSpPr>
            <a:spLocks noGrp="1" noChangeArrowheads="1"/>
          </p:cNvSpPr>
          <p:nvPr>
            <p:ph type="title"/>
          </p:nvPr>
        </p:nvSpPr>
        <p:spPr/>
        <p:txBody>
          <a:bodyPr/>
          <a:lstStyle/>
          <a:p>
            <a:pPr algn="ctr"/>
            <a:r>
              <a:rPr lang="ru-RU" altLang="ru-RU" dirty="0">
                <a:latin typeface="Times" panose="02020603050405020304" pitchFamily="18" charset="0"/>
                <a:cs typeface="Times" panose="02020603050405020304" pitchFamily="18" charset="0"/>
              </a:rPr>
              <a:t>Методы оценки остеопороза</a:t>
            </a:r>
            <a:endParaRPr lang="en-US" altLang="ru-RU" dirty="0">
              <a:latin typeface="Times" panose="02020603050405020304" pitchFamily="18" charset="0"/>
              <a:cs typeface="Times" panose="02020603050405020304" pitchFamily="18" charset="0"/>
            </a:endParaRPr>
          </a:p>
        </p:txBody>
      </p:sp>
      <p:sp>
        <p:nvSpPr>
          <p:cNvPr id="1157123" name="Rectangle 3"/>
          <p:cNvSpPr>
            <a:spLocks noGrp="1" noChangeArrowheads="1"/>
          </p:cNvSpPr>
          <p:nvPr>
            <p:ph type="body" idx="1"/>
          </p:nvPr>
        </p:nvSpPr>
        <p:spPr/>
        <p:txBody>
          <a:bodyPr>
            <a:normAutofit/>
          </a:bodyPr>
          <a:lstStyle/>
          <a:p>
            <a:r>
              <a:rPr lang="ru-RU" altLang="ru-RU" dirty="0">
                <a:latin typeface="Times" panose="02020603050405020304" pitchFamily="18" charset="0"/>
                <a:cs typeface="Times" panose="02020603050405020304" pitchFamily="18" charset="0"/>
              </a:rPr>
              <a:t>Клиническая диагностика</a:t>
            </a:r>
          </a:p>
          <a:p>
            <a:pPr>
              <a:buFont typeface="Wingdings 3" panose="05040102010807070707" pitchFamily="18" charset="2"/>
              <a:buNone/>
            </a:pPr>
            <a:r>
              <a:rPr lang="ru-RU" altLang="ru-RU" dirty="0">
                <a:latin typeface="Times" panose="02020603050405020304" pitchFamily="18" charset="0"/>
                <a:cs typeface="Times" panose="02020603050405020304" pitchFamily="18" charset="0"/>
              </a:rPr>
              <a:t>анамнез</a:t>
            </a:r>
          </a:p>
          <a:p>
            <a:pPr>
              <a:buFont typeface="Wingdings 3" panose="05040102010807070707" pitchFamily="18" charset="2"/>
              <a:buNone/>
            </a:pPr>
            <a:r>
              <a:rPr lang="ru-RU" altLang="ru-RU" dirty="0">
                <a:latin typeface="Times" panose="02020603050405020304" pitchFamily="18" charset="0"/>
                <a:cs typeface="Times" panose="02020603050405020304" pitchFamily="18" charset="0"/>
              </a:rPr>
              <a:t>факторы риска</a:t>
            </a:r>
          </a:p>
          <a:p>
            <a:pPr>
              <a:buFont typeface="Wingdings 3" panose="05040102010807070707" pitchFamily="18" charset="2"/>
              <a:buNone/>
            </a:pPr>
            <a:r>
              <a:rPr lang="ru-RU" altLang="ru-RU" dirty="0">
                <a:latin typeface="Times" panose="02020603050405020304" pitchFamily="18" charset="0"/>
                <a:cs typeface="Times" panose="02020603050405020304" pitchFamily="18" charset="0"/>
              </a:rPr>
              <a:t>осмотр</a:t>
            </a:r>
          </a:p>
          <a:p>
            <a:pPr>
              <a:buFont typeface="Wingdings 3" panose="05040102010807070707" pitchFamily="18" charset="2"/>
              <a:buNone/>
            </a:pPr>
            <a:r>
              <a:rPr lang="ru-RU" altLang="ru-RU" dirty="0">
                <a:latin typeface="Times" panose="02020603050405020304" pitchFamily="18" charset="0"/>
                <a:cs typeface="Times" panose="02020603050405020304" pitchFamily="18" charset="0"/>
              </a:rPr>
              <a:t>дополнительные методы обследования (рентген, денситометрия)</a:t>
            </a:r>
          </a:p>
          <a:p>
            <a:pPr>
              <a:buFont typeface="Wingdings 3" panose="05040102010807070707" pitchFamily="18" charset="2"/>
              <a:buNone/>
            </a:pPr>
            <a:r>
              <a:rPr lang="ru-RU" altLang="ru-RU" dirty="0">
                <a:latin typeface="Times" panose="02020603050405020304" pitchFamily="18" charset="0"/>
                <a:cs typeface="Times" panose="02020603050405020304" pitchFamily="18" charset="0"/>
              </a:rPr>
              <a:t>дифференциальный диагноз</a:t>
            </a:r>
          </a:p>
          <a:p>
            <a:r>
              <a:rPr lang="ru-RU" altLang="ru-RU" dirty="0">
                <a:latin typeface="Times" panose="02020603050405020304" pitchFamily="18" charset="0"/>
                <a:cs typeface="Times" panose="02020603050405020304" pitchFamily="18" charset="0"/>
              </a:rPr>
              <a:t> </a:t>
            </a:r>
            <a:r>
              <a:rPr lang="en-US" altLang="ru-RU" dirty="0">
                <a:latin typeface="Times" panose="02020603050405020304" pitchFamily="18" charset="0"/>
                <a:cs typeface="Times" panose="02020603050405020304" pitchFamily="18" charset="0"/>
              </a:rPr>
              <a:t>FRAX</a:t>
            </a:r>
            <a:r>
              <a:rPr lang="ru-RU" altLang="ru-RU" dirty="0">
                <a:latin typeface="Times" panose="02020603050405020304" pitchFamily="18" charset="0"/>
                <a:cs typeface="Times" panose="02020603050405020304" pitchFamily="18" charset="0"/>
              </a:rPr>
              <a:t> (оценка абсолютного 10-летнего риска возникновения переломов)</a:t>
            </a:r>
            <a:endParaRPr lang="en-US" altLang="ru-RU"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918569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410" name="Rectangle 2"/>
          <p:cNvSpPr>
            <a:spLocks noGrp="1" noChangeArrowheads="1"/>
          </p:cNvSpPr>
          <p:nvPr>
            <p:ph type="title"/>
          </p:nvPr>
        </p:nvSpPr>
        <p:spPr>
          <a:xfrm>
            <a:off x="609600" y="277815"/>
            <a:ext cx="10972800" cy="674686"/>
          </a:xfrm>
        </p:spPr>
        <p:txBody>
          <a:bodyPr>
            <a:normAutofit/>
          </a:bodyPr>
          <a:lstStyle/>
          <a:p>
            <a:pPr algn="ctr"/>
            <a:r>
              <a:rPr lang="ru-RU" altLang="ru-RU" sz="4000" b="1" dirty="0">
                <a:latin typeface="Times" panose="02020603050405020304" pitchFamily="18" charset="0"/>
                <a:cs typeface="Times" panose="02020603050405020304" pitchFamily="18" charset="0"/>
              </a:rPr>
              <a:t>Оценка МПКТ</a:t>
            </a:r>
          </a:p>
        </p:txBody>
      </p:sp>
      <p:sp>
        <p:nvSpPr>
          <p:cNvPr id="1041411" name="Rectangle 3"/>
          <p:cNvSpPr>
            <a:spLocks noGrp="1" noChangeArrowheads="1"/>
          </p:cNvSpPr>
          <p:nvPr>
            <p:ph type="body" sz="half" idx="1"/>
          </p:nvPr>
        </p:nvSpPr>
        <p:spPr>
          <a:xfrm>
            <a:off x="285749" y="1123951"/>
            <a:ext cx="11658601" cy="1866899"/>
          </a:xfrm>
        </p:spPr>
        <p:txBody>
          <a:bodyPr>
            <a:normAutofit/>
          </a:bodyPr>
          <a:lstStyle/>
          <a:p>
            <a:pPr>
              <a:lnSpc>
                <a:spcPct val="80000"/>
              </a:lnSpc>
            </a:pPr>
            <a:endParaRPr lang="ru-RU" altLang="ru-RU" sz="3200" baseline="30000" dirty="0">
              <a:latin typeface="Times" panose="02020603050405020304" pitchFamily="18" charset="0"/>
              <a:cs typeface="Times" panose="02020603050405020304" pitchFamily="18" charset="0"/>
            </a:endParaRPr>
          </a:p>
          <a:p>
            <a:pPr>
              <a:lnSpc>
                <a:spcPct val="80000"/>
              </a:lnSpc>
            </a:pPr>
            <a:r>
              <a:rPr lang="ru-RU" altLang="ru-RU" sz="3200" b="1" dirty="0" err="1" smtClean="0">
                <a:latin typeface="Times" panose="02020603050405020304" pitchFamily="18" charset="0"/>
                <a:cs typeface="Times" panose="02020603050405020304" pitchFamily="18" charset="0"/>
              </a:rPr>
              <a:t>Двухэнергетическая</a:t>
            </a:r>
            <a:r>
              <a:rPr lang="ru-RU" altLang="ru-RU" sz="3200" b="1" dirty="0" smtClean="0">
                <a:latin typeface="Times" panose="02020603050405020304" pitchFamily="18" charset="0"/>
                <a:cs typeface="Times" panose="02020603050405020304" pitchFamily="18" charset="0"/>
              </a:rPr>
              <a:t> рентгеновская </a:t>
            </a:r>
            <a:r>
              <a:rPr lang="ru-RU" altLang="ru-RU" sz="3200" b="1" dirty="0" err="1" smtClean="0">
                <a:latin typeface="Times" panose="02020603050405020304" pitchFamily="18" charset="0"/>
                <a:cs typeface="Times" panose="02020603050405020304" pitchFamily="18" charset="0"/>
              </a:rPr>
              <a:t>абсорбциометрия</a:t>
            </a:r>
            <a:r>
              <a:rPr lang="ru-RU" altLang="ru-RU" sz="3200" b="1" dirty="0" smtClean="0">
                <a:latin typeface="Times" panose="02020603050405020304" pitchFamily="18" charset="0"/>
                <a:cs typeface="Times" panose="02020603050405020304" pitchFamily="18" charset="0"/>
              </a:rPr>
              <a:t> </a:t>
            </a:r>
            <a:r>
              <a:rPr lang="en-US" sz="3200" b="1" dirty="0" smtClean="0">
                <a:latin typeface="Times" panose="02020603050405020304" pitchFamily="18" charset="0"/>
                <a:cs typeface="Times" panose="02020603050405020304" pitchFamily="18" charset="0"/>
              </a:rPr>
              <a:t>– </a:t>
            </a:r>
            <a:r>
              <a:rPr lang="ru-RU" altLang="ru-RU" sz="3200" b="1" dirty="0" smtClean="0">
                <a:latin typeface="Times" panose="02020603050405020304" pitchFamily="18" charset="0"/>
                <a:cs typeface="Times" panose="02020603050405020304" pitchFamily="18" charset="0"/>
              </a:rPr>
              <a:t>(</a:t>
            </a:r>
            <a:r>
              <a:rPr lang="en-US" sz="3200" b="1" dirty="0" smtClean="0">
                <a:latin typeface="Times" panose="02020603050405020304" pitchFamily="18" charset="0"/>
                <a:cs typeface="Times" panose="02020603050405020304" pitchFamily="18" charset="0"/>
              </a:rPr>
              <a:t>DXA</a:t>
            </a:r>
            <a:r>
              <a:rPr lang="ru-RU" sz="3200" b="1" dirty="0" smtClean="0">
                <a:latin typeface="Times" panose="02020603050405020304" pitchFamily="18" charset="0"/>
                <a:cs typeface="Times" panose="02020603050405020304" pitchFamily="18" charset="0"/>
              </a:rPr>
              <a:t>)</a:t>
            </a:r>
            <a:r>
              <a:rPr lang="ru-RU" altLang="ru-RU" sz="3200" b="1" dirty="0" smtClean="0">
                <a:latin typeface="Times" panose="02020603050405020304" pitchFamily="18" charset="0"/>
                <a:cs typeface="Times" panose="02020603050405020304" pitchFamily="18" charset="0"/>
              </a:rPr>
              <a:t> является </a:t>
            </a:r>
            <a:r>
              <a:rPr lang="ru-RU" altLang="ru-RU" sz="3200" b="1" u="sng" dirty="0" smtClean="0">
                <a:latin typeface="Times" panose="02020603050405020304" pitchFamily="18" charset="0"/>
                <a:cs typeface="Times" panose="02020603050405020304" pitchFamily="18" charset="0"/>
              </a:rPr>
              <a:t>"золотым стандартом"</a:t>
            </a:r>
            <a:r>
              <a:rPr lang="ru-RU" altLang="ru-RU" sz="3200" b="1" dirty="0" smtClean="0">
                <a:latin typeface="Times" panose="02020603050405020304" pitchFamily="18" charset="0"/>
                <a:cs typeface="Times" panose="02020603050405020304" pitchFamily="18" charset="0"/>
              </a:rPr>
              <a:t> измерения МПКТ</a:t>
            </a:r>
            <a:endParaRPr lang="ru-RU" altLang="ru-RU" sz="3200" b="1" baseline="30000" dirty="0">
              <a:latin typeface="Times" panose="02020603050405020304" pitchFamily="18" charset="0"/>
              <a:cs typeface="Times" panose="02020603050405020304" pitchFamily="18" charset="0"/>
            </a:endParaRPr>
          </a:p>
        </p:txBody>
      </p:sp>
      <p:sp>
        <p:nvSpPr>
          <p:cNvPr id="5" name="Номер слайда 4"/>
          <p:cNvSpPr>
            <a:spLocks noGrp="1"/>
          </p:cNvSpPr>
          <p:nvPr>
            <p:ph type="sldNum" sz="quarter" idx="12"/>
          </p:nvPr>
        </p:nvSpPr>
        <p:spPr/>
        <p:txBody>
          <a:bodyPr/>
          <a:lstStyle/>
          <a:p>
            <a:endParaRPr lang="en-US" altLang="ru-RU" dirty="0"/>
          </a:p>
        </p:txBody>
      </p:sp>
      <p:pic>
        <p:nvPicPr>
          <p:cNvPr id="6" name="Объект 3"/>
          <p:cNvPicPr>
            <a:picLocks noChangeAspect="1"/>
          </p:cNvPicPr>
          <p:nvPr/>
        </p:nvPicPr>
        <p:blipFill>
          <a:blip r:embed="rId3"/>
          <a:stretch>
            <a:fillRect/>
          </a:stretch>
        </p:blipFill>
        <p:spPr>
          <a:xfrm>
            <a:off x="2495548" y="2884091"/>
            <a:ext cx="7239001" cy="3467894"/>
          </a:xfrm>
          <a:prstGeom prst="rect">
            <a:avLst/>
          </a:prstGeom>
        </p:spPr>
      </p:pic>
    </p:spTree>
    <p:extLst>
      <p:ext uri="{BB962C8B-B14F-4D97-AF65-F5344CB8AC3E}">
        <p14:creationId xmlns:p14="http://schemas.microsoft.com/office/powerpoint/2010/main" val="14740724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Times" panose="02020603050405020304" pitchFamily="18" charset="0"/>
                <a:cs typeface="Times" panose="02020603050405020304" pitchFamily="18" charset="0"/>
              </a:rPr>
              <a:t>Отклонения минеральной плотности костной ткани</a:t>
            </a:r>
            <a:endParaRPr lang="ru-RU" dirty="0">
              <a:latin typeface="Times" panose="02020603050405020304" pitchFamily="18" charset="0"/>
              <a:cs typeface="Times"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a:off x="3390603" y="1825625"/>
            <a:ext cx="5410794" cy="4351338"/>
          </a:xfrm>
          <a:prstGeom prst="rect">
            <a:avLst/>
          </a:prstGeom>
        </p:spPr>
      </p:pic>
    </p:spTree>
    <p:extLst>
      <p:ext uri="{BB962C8B-B14F-4D97-AF65-F5344CB8AC3E}">
        <p14:creationId xmlns:p14="http://schemas.microsoft.com/office/powerpoint/2010/main" val="15405762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cap="all" dirty="0"/>
              <a:t>ШКАЛА ОЦЕНКИ РИСКА ПЕРЕЛОМОВ, РАЗРАБОТАННАЯ ВОЗ (FRAX)</a:t>
            </a:r>
            <a:br>
              <a:rPr lang="ru-RU" cap="all" dirty="0"/>
            </a:br>
            <a:endParaRPr lang="ru-RU" dirty="0"/>
          </a:p>
        </p:txBody>
      </p:sp>
      <p:sp>
        <p:nvSpPr>
          <p:cNvPr id="3" name="Объект 2"/>
          <p:cNvSpPr>
            <a:spLocks noGrp="1"/>
          </p:cNvSpPr>
          <p:nvPr>
            <p:ph idx="1"/>
          </p:nvPr>
        </p:nvSpPr>
        <p:spPr>
          <a:xfrm>
            <a:off x="204537" y="1825625"/>
            <a:ext cx="4596063" cy="4351338"/>
          </a:xfrm>
        </p:spPr>
        <p:txBody>
          <a:bodyPr>
            <a:normAutofit fontScale="92500"/>
          </a:bodyPr>
          <a:lstStyle/>
          <a:p>
            <a:r>
              <a:rPr lang="ru-RU" dirty="0"/>
              <a:t>Для оценки  риска перелома бедренной кости и других основных переломов, связанных с изменением плотности и качества костной ткани, у мужчин и женщин в возрасте от 40 до 90 лет чаще всего используется шкала FRAX, разработанная Всемирной организацией здравоохранения.</a:t>
            </a:r>
            <a:endParaRPr lang="ru-RU" dirty="0"/>
          </a:p>
        </p:txBody>
      </p:sp>
      <p:pic>
        <p:nvPicPr>
          <p:cNvPr id="4" name="Рисунок 3"/>
          <p:cNvPicPr>
            <a:picLocks noChangeAspect="1"/>
          </p:cNvPicPr>
          <p:nvPr/>
        </p:nvPicPr>
        <p:blipFill>
          <a:blip r:embed="rId2"/>
          <a:stretch>
            <a:fillRect/>
          </a:stretch>
        </p:blipFill>
        <p:spPr>
          <a:xfrm>
            <a:off x="4995767" y="1257300"/>
            <a:ext cx="5943695" cy="5262562"/>
          </a:xfrm>
          <a:prstGeom prst="rect">
            <a:avLst/>
          </a:prstGeom>
        </p:spPr>
      </p:pic>
    </p:spTree>
    <p:extLst>
      <p:ext uri="{BB962C8B-B14F-4D97-AF65-F5344CB8AC3E}">
        <p14:creationId xmlns:p14="http://schemas.microsoft.com/office/powerpoint/2010/main" val="39889842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6700" y="0"/>
            <a:ext cx="5810250" cy="1325563"/>
          </a:xfrm>
        </p:spPr>
        <p:txBody>
          <a:bodyPr/>
          <a:lstStyle/>
          <a:p>
            <a:r>
              <a:rPr lang="ru-RU" dirty="0" smtClean="0">
                <a:latin typeface="Times" panose="02020603050405020304" pitchFamily="18" charset="0"/>
                <a:cs typeface="Times" panose="02020603050405020304" pitchFamily="18" charset="0"/>
              </a:rPr>
              <a:t>Область исследования</a:t>
            </a:r>
            <a:endParaRPr lang="ru-RU" dirty="0">
              <a:latin typeface="Times" panose="02020603050405020304" pitchFamily="18" charset="0"/>
              <a:cs typeface="Times" panose="02020603050405020304" pitchFamily="18" charset="0"/>
            </a:endParaRPr>
          </a:p>
        </p:txBody>
      </p:sp>
      <p:sp>
        <p:nvSpPr>
          <p:cNvPr id="3" name="Объект 2"/>
          <p:cNvSpPr>
            <a:spLocks noGrp="1"/>
          </p:cNvSpPr>
          <p:nvPr>
            <p:ph idx="1"/>
          </p:nvPr>
        </p:nvSpPr>
        <p:spPr>
          <a:xfrm>
            <a:off x="400050" y="1158875"/>
            <a:ext cx="4667250" cy="5157704"/>
          </a:xfrm>
        </p:spPr>
        <p:txBody>
          <a:bodyPr>
            <a:normAutofit/>
          </a:bodyPr>
          <a:lstStyle/>
          <a:p>
            <a:r>
              <a:rPr lang="ru-RU" dirty="0" smtClean="0"/>
              <a:t>Позвоночник: в прямой и боковой </a:t>
            </a:r>
            <a:r>
              <a:rPr lang="ru-RU" dirty="0" smtClean="0"/>
              <a:t>проекции</a:t>
            </a:r>
          </a:p>
          <a:p>
            <a:endParaRPr lang="ru-RU" dirty="0" smtClean="0"/>
          </a:p>
          <a:p>
            <a:r>
              <a:rPr lang="ru-RU" dirty="0" smtClean="0"/>
              <a:t>Бедро: шейка, область Уорда, </a:t>
            </a:r>
            <a:r>
              <a:rPr lang="ru-RU" dirty="0" smtClean="0"/>
              <a:t>вертел</a:t>
            </a:r>
          </a:p>
          <a:p>
            <a:endParaRPr lang="ru-RU" dirty="0" smtClean="0"/>
          </a:p>
          <a:p>
            <a:r>
              <a:rPr lang="ru-RU" dirty="0" smtClean="0"/>
              <a:t>Предплечье: </a:t>
            </a:r>
            <a:r>
              <a:rPr lang="ru-RU" dirty="0" err="1" smtClean="0"/>
              <a:t>ультрадистальный</a:t>
            </a:r>
            <a:r>
              <a:rPr lang="ru-RU" dirty="0" smtClean="0"/>
              <a:t> отдел, средний лучевой, дистальный (1/3</a:t>
            </a:r>
            <a:r>
              <a:rPr lang="ru-RU" dirty="0" smtClean="0"/>
              <a:t>)</a:t>
            </a:r>
            <a:endParaRPr lang="ru-RU" dirty="0" smtClean="0"/>
          </a:p>
        </p:txBody>
      </p:sp>
      <p:pic>
        <p:nvPicPr>
          <p:cNvPr id="4" name="Рисунок 3"/>
          <p:cNvPicPr>
            <a:picLocks noChangeAspect="1"/>
          </p:cNvPicPr>
          <p:nvPr/>
        </p:nvPicPr>
        <p:blipFill>
          <a:blip r:embed="rId2"/>
          <a:stretch>
            <a:fillRect/>
          </a:stretch>
        </p:blipFill>
        <p:spPr>
          <a:xfrm>
            <a:off x="7929528" y="157162"/>
            <a:ext cx="4150553" cy="5353051"/>
          </a:xfrm>
          <a:prstGeom prst="rect">
            <a:avLst/>
          </a:prstGeom>
        </p:spPr>
      </p:pic>
      <p:pic>
        <p:nvPicPr>
          <p:cNvPr id="5" name="Рисунок 4"/>
          <p:cNvPicPr>
            <a:picLocks noChangeAspect="1"/>
          </p:cNvPicPr>
          <p:nvPr/>
        </p:nvPicPr>
        <p:blipFill>
          <a:blip r:embed="rId3"/>
          <a:stretch>
            <a:fillRect/>
          </a:stretch>
        </p:blipFill>
        <p:spPr>
          <a:xfrm>
            <a:off x="5510668" y="1071563"/>
            <a:ext cx="2142215" cy="2854325"/>
          </a:xfrm>
          <a:prstGeom prst="rect">
            <a:avLst/>
          </a:prstGeom>
        </p:spPr>
      </p:pic>
      <p:pic>
        <p:nvPicPr>
          <p:cNvPr id="6" name="Рисунок 5"/>
          <p:cNvPicPr>
            <a:picLocks noChangeAspect="1"/>
          </p:cNvPicPr>
          <p:nvPr/>
        </p:nvPicPr>
        <p:blipFill>
          <a:blip r:embed="rId4"/>
          <a:stretch>
            <a:fillRect/>
          </a:stretch>
        </p:blipFill>
        <p:spPr>
          <a:xfrm>
            <a:off x="5024437" y="4165216"/>
            <a:ext cx="2105025" cy="2503872"/>
          </a:xfrm>
          <a:prstGeom prst="rect">
            <a:avLst/>
          </a:prstGeom>
        </p:spPr>
      </p:pic>
    </p:spTree>
    <p:extLst>
      <p:ext uri="{BB962C8B-B14F-4D97-AF65-F5344CB8AC3E}">
        <p14:creationId xmlns:p14="http://schemas.microsoft.com/office/powerpoint/2010/main" val="35683567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1"/>
            <a:ext cx="10920663" cy="1162050"/>
          </a:xfrm>
        </p:spPr>
        <p:txBody>
          <a:bodyPr>
            <a:normAutofit fontScale="90000"/>
          </a:bodyPr>
          <a:lstStyle/>
          <a:p>
            <a:r>
              <a:rPr lang="ru-RU" sz="4800" dirty="0" smtClean="0">
                <a:latin typeface="Times" panose="02020603050405020304" pitchFamily="18" charset="0"/>
                <a:cs typeface="Times" panose="02020603050405020304" pitchFamily="18" charset="0"/>
              </a:rPr>
              <a:t>Программа «все тело» поможет в выявлении:</a:t>
            </a:r>
            <a:endParaRPr lang="ru-RU" sz="4800" dirty="0">
              <a:latin typeface="Times" panose="02020603050405020304" pitchFamily="18" charset="0"/>
              <a:cs typeface="Times" panose="02020603050405020304" pitchFamily="18" charset="0"/>
            </a:endParaRPr>
          </a:p>
        </p:txBody>
      </p:sp>
      <p:sp>
        <p:nvSpPr>
          <p:cNvPr id="3" name="Объект 2"/>
          <p:cNvSpPr>
            <a:spLocks noGrp="1"/>
          </p:cNvSpPr>
          <p:nvPr>
            <p:ph idx="1"/>
          </p:nvPr>
        </p:nvSpPr>
        <p:spPr>
          <a:xfrm>
            <a:off x="838200" y="1825625"/>
            <a:ext cx="8001000" cy="4351338"/>
          </a:xfrm>
        </p:spPr>
        <p:txBody>
          <a:bodyPr>
            <a:normAutofit/>
          </a:bodyPr>
          <a:lstStyle/>
          <a:p>
            <a:r>
              <a:rPr lang="ru-RU" sz="3600" dirty="0" smtClean="0">
                <a:latin typeface="Times" panose="02020603050405020304" pitchFamily="18" charset="0"/>
                <a:cs typeface="Times" panose="02020603050405020304" pitchFamily="18" charset="0"/>
              </a:rPr>
              <a:t>Ожирение</a:t>
            </a:r>
          </a:p>
          <a:p>
            <a:r>
              <a:rPr lang="ru-RU" sz="3600" dirty="0" smtClean="0">
                <a:latin typeface="Times" panose="02020603050405020304" pitchFamily="18" charset="0"/>
                <a:cs typeface="Times" panose="02020603050405020304" pitchFamily="18" charset="0"/>
              </a:rPr>
              <a:t>Первичный и вторичный гипертиреоз</a:t>
            </a:r>
          </a:p>
          <a:p>
            <a:r>
              <a:rPr lang="ru-RU" sz="3600" dirty="0" smtClean="0">
                <a:latin typeface="Times" panose="02020603050405020304" pitchFamily="18" charset="0"/>
                <a:cs typeface="Times" panose="02020603050405020304" pitchFamily="18" charset="0"/>
              </a:rPr>
              <a:t>Анорексия</a:t>
            </a:r>
          </a:p>
          <a:p>
            <a:r>
              <a:rPr lang="ru-RU" sz="3600" dirty="0" smtClean="0">
                <a:latin typeface="Times" panose="02020603050405020304" pitchFamily="18" charset="0"/>
                <a:cs typeface="Times" panose="02020603050405020304" pitchFamily="18" charset="0"/>
              </a:rPr>
              <a:t>Мышечная дистрофия</a:t>
            </a:r>
          </a:p>
          <a:p>
            <a:r>
              <a:rPr lang="ru-RU" sz="3600" dirty="0" smtClean="0">
                <a:latin typeface="Times" panose="02020603050405020304" pitchFamily="18" charset="0"/>
                <a:cs typeface="Times" panose="02020603050405020304" pitchFamily="18" charset="0"/>
              </a:rPr>
              <a:t>Синдром </a:t>
            </a:r>
            <a:r>
              <a:rPr lang="ru-RU" sz="3600" dirty="0" err="1" smtClean="0">
                <a:latin typeface="Times" panose="02020603050405020304" pitchFamily="18" charset="0"/>
                <a:cs typeface="Times" panose="02020603050405020304" pitchFamily="18" charset="0"/>
              </a:rPr>
              <a:t>Кушинга</a:t>
            </a:r>
            <a:endParaRPr lang="ru-RU" sz="3600" dirty="0" smtClean="0">
              <a:latin typeface="Times" panose="02020603050405020304" pitchFamily="18" charset="0"/>
              <a:cs typeface="Times" panose="02020603050405020304" pitchFamily="18" charset="0"/>
            </a:endParaRPr>
          </a:p>
          <a:p>
            <a:r>
              <a:rPr lang="ru-RU" sz="3600" dirty="0" err="1" smtClean="0">
                <a:latin typeface="Times" panose="02020603050405020304" pitchFamily="18" charset="0"/>
                <a:cs typeface="Times" panose="02020603050405020304" pitchFamily="18" charset="0"/>
              </a:rPr>
              <a:t>Саркопения</a:t>
            </a:r>
            <a:endParaRPr lang="ru-RU" sz="3600" dirty="0">
              <a:latin typeface="Times" panose="02020603050405020304" pitchFamily="18" charset="0"/>
              <a:cs typeface="Times" panose="02020603050405020304" pitchFamily="18" charset="0"/>
            </a:endParaRPr>
          </a:p>
        </p:txBody>
      </p:sp>
      <p:pic>
        <p:nvPicPr>
          <p:cNvPr id="6" name="Picture 3"/>
          <p:cNvPicPr>
            <a:picLocks noChangeAspect="1" noChangeArrowheads="1"/>
          </p:cNvPicPr>
          <p:nvPr/>
        </p:nvPicPr>
        <p:blipFill>
          <a:blip r:embed="rId2"/>
          <a:srcRect t="14951"/>
          <a:stretch>
            <a:fillRect/>
          </a:stretch>
        </p:blipFill>
        <p:spPr>
          <a:xfrm>
            <a:off x="6843712" y="3724275"/>
            <a:ext cx="4752975" cy="2822575"/>
          </a:xfrm>
          <a:prstGeom prst="rect">
            <a:avLst/>
          </a:prstGeom>
        </p:spPr>
      </p:pic>
    </p:spTree>
    <p:extLst>
      <p:ext uri="{BB962C8B-B14F-4D97-AF65-F5344CB8AC3E}">
        <p14:creationId xmlns:p14="http://schemas.microsoft.com/office/powerpoint/2010/main" val="36647293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8150" y="250826"/>
            <a:ext cx="2819400" cy="976396"/>
          </a:xfrm>
        </p:spPr>
        <p:txBody>
          <a:bodyPr/>
          <a:lstStyle/>
          <a:p>
            <a:r>
              <a:rPr lang="ru-RU" dirty="0" smtClean="0">
                <a:latin typeface="Times" panose="02020603050405020304" pitchFamily="18" charset="0"/>
                <a:cs typeface="Times" panose="02020603050405020304" pitchFamily="18" charset="0"/>
              </a:rPr>
              <a:t>Все тело</a:t>
            </a:r>
            <a:endParaRPr lang="ru-RU" dirty="0">
              <a:latin typeface="Times" panose="02020603050405020304" pitchFamily="18" charset="0"/>
              <a:cs typeface="Times" panose="02020603050405020304" pitchFamily="18" charset="0"/>
            </a:endParaRPr>
          </a:p>
        </p:txBody>
      </p:sp>
      <p:sp>
        <p:nvSpPr>
          <p:cNvPr id="3" name="Объект 2"/>
          <p:cNvSpPr>
            <a:spLocks noGrp="1"/>
          </p:cNvSpPr>
          <p:nvPr>
            <p:ph idx="1"/>
          </p:nvPr>
        </p:nvSpPr>
        <p:spPr>
          <a:xfrm>
            <a:off x="200025" y="1143002"/>
            <a:ext cx="6115050" cy="5184775"/>
          </a:xfrm>
        </p:spPr>
        <p:txBody>
          <a:bodyPr>
            <a:normAutofit/>
          </a:bodyPr>
          <a:lstStyle/>
          <a:p>
            <a:r>
              <a:rPr lang="ru-RU" dirty="0" smtClean="0">
                <a:latin typeface="Times" panose="02020603050405020304" pitchFamily="18" charset="0"/>
                <a:cs typeface="Times" panose="02020603050405020304" pitchFamily="18" charset="0"/>
              </a:rPr>
              <a:t>Композиция всего тела и по областям</a:t>
            </a:r>
          </a:p>
          <a:p>
            <a:r>
              <a:rPr lang="ru-RU" dirty="0" smtClean="0">
                <a:latin typeface="Times" panose="02020603050405020304" pitchFamily="18" charset="0"/>
                <a:cs typeface="Times" panose="02020603050405020304" pitchFamily="18" charset="0"/>
              </a:rPr>
              <a:t>% содержания жира, мышц и костной массы</a:t>
            </a:r>
          </a:p>
          <a:p>
            <a:r>
              <a:rPr lang="ru-RU" dirty="0" smtClean="0">
                <a:latin typeface="Times" panose="02020603050405020304" pitchFamily="18" charset="0"/>
                <a:cs typeface="Times" panose="02020603050405020304" pitchFamily="18" charset="0"/>
              </a:rPr>
              <a:t>Индекс массы жира, мышц</a:t>
            </a:r>
          </a:p>
          <a:p>
            <a:r>
              <a:rPr lang="ru-RU" dirty="0" smtClean="0">
                <a:latin typeface="Times" panose="02020603050405020304" pitchFamily="18" charset="0"/>
                <a:cs typeface="Times" panose="02020603050405020304" pitchFamily="18" charset="0"/>
              </a:rPr>
              <a:t>Индекс скелетно-мышечной массы</a:t>
            </a:r>
          </a:p>
          <a:p>
            <a:r>
              <a:rPr lang="ru-RU" dirty="0" smtClean="0">
                <a:latin typeface="Times" panose="02020603050405020304" pitchFamily="18" charset="0"/>
                <a:cs typeface="Times" panose="02020603050405020304" pitchFamily="18" charset="0"/>
              </a:rPr>
              <a:t>Базовая скорость метаболизма</a:t>
            </a:r>
          </a:p>
          <a:p>
            <a:r>
              <a:rPr lang="ru-RU" dirty="0" smtClean="0">
                <a:latin typeface="Times" panose="02020603050405020304" pitchFamily="18" charset="0"/>
                <a:cs typeface="Times" panose="02020603050405020304" pitchFamily="18" charset="0"/>
              </a:rPr>
              <a:t>Процентное соотношение жира (</a:t>
            </a:r>
            <a:r>
              <a:rPr lang="ru-RU" dirty="0" err="1" smtClean="0">
                <a:latin typeface="Times" panose="02020603050405020304" pitchFamily="18" charset="0"/>
                <a:cs typeface="Times" panose="02020603050405020304" pitchFamily="18" charset="0"/>
              </a:rPr>
              <a:t>андроидной</a:t>
            </a:r>
            <a:r>
              <a:rPr lang="ru-RU" dirty="0" smtClean="0">
                <a:latin typeface="Times" panose="02020603050405020304" pitchFamily="18" charset="0"/>
                <a:cs typeface="Times" panose="02020603050405020304" pitchFamily="18" charset="0"/>
              </a:rPr>
              <a:t>/</a:t>
            </a:r>
            <a:r>
              <a:rPr lang="ru-RU" dirty="0" err="1" smtClean="0">
                <a:latin typeface="Times" panose="02020603050405020304" pitchFamily="18" charset="0"/>
                <a:cs typeface="Times" panose="02020603050405020304" pitchFamily="18" charset="0"/>
              </a:rPr>
              <a:t>геноидной</a:t>
            </a:r>
            <a:r>
              <a:rPr lang="ru-RU" dirty="0" smtClean="0">
                <a:latin typeface="Times" panose="02020603050405020304" pitchFamily="18" charset="0"/>
                <a:cs typeface="Times" panose="02020603050405020304" pitchFamily="18" charset="0"/>
              </a:rPr>
              <a:t> областей)</a:t>
            </a:r>
          </a:p>
          <a:p>
            <a:r>
              <a:rPr lang="ru-RU" dirty="0" smtClean="0">
                <a:latin typeface="Times" panose="02020603050405020304" pitchFamily="18" charset="0"/>
                <a:cs typeface="Times" panose="02020603050405020304" pitchFamily="18" charset="0"/>
              </a:rPr>
              <a:t>Структура абдоминальной жировой ткани (висцеральный/подкожный жир)</a:t>
            </a:r>
            <a:endParaRPr lang="ru-RU" dirty="0">
              <a:latin typeface="Times" panose="02020603050405020304" pitchFamily="18" charset="0"/>
              <a:cs typeface="Times" panose="02020603050405020304" pitchFamily="18" charset="0"/>
            </a:endParaRPr>
          </a:p>
        </p:txBody>
      </p:sp>
      <p:pic>
        <p:nvPicPr>
          <p:cNvPr id="4" name="Объект 3"/>
          <p:cNvPicPr>
            <a:picLocks noChangeAspect="1"/>
          </p:cNvPicPr>
          <p:nvPr/>
        </p:nvPicPr>
        <p:blipFill>
          <a:blip r:embed="rId2"/>
          <a:stretch>
            <a:fillRect/>
          </a:stretch>
        </p:blipFill>
        <p:spPr>
          <a:xfrm>
            <a:off x="6553200" y="250826"/>
            <a:ext cx="5413063" cy="2831158"/>
          </a:xfrm>
          <a:prstGeom prst="rect">
            <a:avLst/>
          </a:prstGeom>
        </p:spPr>
      </p:pic>
      <p:pic>
        <p:nvPicPr>
          <p:cNvPr id="5" name="Объект 3"/>
          <p:cNvPicPr>
            <a:picLocks noChangeAspect="1"/>
          </p:cNvPicPr>
          <p:nvPr/>
        </p:nvPicPr>
        <p:blipFill>
          <a:blip r:embed="rId3"/>
          <a:stretch>
            <a:fillRect/>
          </a:stretch>
        </p:blipFill>
        <p:spPr>
          <a:xfrm>
            <a:off x="6315075" y="3375024"/>
            <a:ext cx="5425536" cy="3482976"/>
          </a:xfrm>
          <a:prstGeom prst="rect">
            <a:avLst/>
          </a:prstGeom>
        </p:spPr>
      </p:pic>
    </p:spTree>
    <p:extLst>
      <p:ext uri="{BB962C8B-B14F-4D97-AF65-F5344CB8AC3E}">
        <p14:creationId xmlns:p14="http://schemas.microsoft.com/office/powerpoint/2010/main" val="346202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2"/>
          <p:cNvSpPr txBox="1">
            <a:spLocks noChangeArrowheads="1"/>
          </p:cNvSpPr>
          <p:nvPr/>
        </p:nvSpPr>
        <p:spPr bwMode="auto">
          <a:xfrm>
            <a:off x="2231031" y="6207780"/>
            <a:ext cx="769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eaLnBrk="0" hangingPunct="0">
              <a:spcBef>
                <a:spcPct val="50000"/>
              </a:spcBef>
            </a:pPr>
            <a:r>
              <a:rPr lang="en-US" altLang="ru-RU" sz="1400">
                <a:latin typeface="Arial" panose="020B0604020202020204" pitchFamily="34" charset="0"/>
              </a:rPr>
              <a:t>NIH (National Institutes of Health) Consensus Development Panel on Osteoporosis Prevention, Diagnosis, and Therapy. </a:t>
            </a:r>
            <a:r>
              <a:rPr lang="en-US" altLang="ru-RU" sz="1400" i="1">
                <a:latin typeface="Arial" panose="020B0604020202020204" pitchFamily="34" charset="0"/>
              </a:rPr>
              <a:t>JAMA</a:t>
            </a:r>
            <a:r>
              <a:rPr lang="en-US" altLang="ru-RU" sz="1400">
                <a:latin typeface="Arial" panose="020B0604020202020204" pitchFamily="34" charset="0"/>
              </a:rPr>
              <a:t>. 2001;285:785-795.</a:t>
            </a:r>
          </a:p>
        </p:txBody>
      </p:sp>
      <p:sp>
        <p:nvSpPr>
          <p:cNvPr id="139267" name="AutoShape 3"/>
          <p:cNvSpPr>
            <a:spLocks noGrp="1" noChangeArrowheads="1"/>
          </p:cNvSpPr>
          <p:nvPr>
            <p:ph type="title"/>
          </p:nvPr>
        </p:nvSpPr>
        <p:spPr>
          <a:xfrm>
            <a:off x="1774826" y="457201"/>
            <a:ext cx="8435975" cy="811213"/>
          </a:xfrm>
        </p:spPr>
        <p:txBody>
          <a:bodyPr>
            <a:noAutofit/>
          </a:bodyPr>
          <a:lstStyle/>
          <a:p>
            <a:r>
              <a:rPr lang="ru-RU" altLang="ru-RU" sz="3200" dirty="0">
                <a:latin typeface="Times" panose="02020603050405020304" pitchFamily="18" charset="0"/>
                <a:cs typeface="Times" panose="02020603050405020304" pitchFamily="18" charset="0"/>
              </a:rPr>
              <a:t>ОСТЕОПОРОЗ</a:t>
            </a:r>
            <a:r>
              <a:rPr lang="en-US" altLang="ru-RU" sz="3200" dirty="0">
                <a:latin typeface="Times" panose="02020603050405020304" pitchFamily="18" charset="0"/>
                <a:cs typeface="Times" panose="02020603050405020304" pitchFamily="18" charset="0"/>
              </a:rPr>
              <a:t>:</a:t>
            </a:r>
            <a:r>
              <a:rPr lang="ru-RU" altLang="ru-RU" sz="3200" dirty="0">
                <a:latin typeface="Times" panose="02020603050405020304" pitchFamily="18" charset="0"/>
                <a:cs typeface="Times" panose="02020603050405020304" pitchFamily="18" charset="0"/>
              </a:rPr>
              <a:t/>
            </a:r>
            <a:br>
              <a:rPr lang="ru-RU" altLang="ru-RU" sz="3200" dirty="0">
                <a:latin typeface="Times" panose="02020603050405020304" pitchFamily="18" charset="0"/>
                <a:cs typeface="Times" panose="02020603050405020304" pitchFamily="18" charset="0"/>
              </a:rPr>
            </a:br>
            <a:r>
              <a:rPr lang="en-US" altLang="ru-RU" sz="3200" dirty="0">
                <a:latin typeface="Times" panose="02020603050405020304" pitchFamily="18" charset="0"/>
                <a:cs typeface="Times" panose="02020603050405020304" pitchFamily="18" charset="0"/>
              </a:rPr>
              <a:t>                  </a:t>
            </a:r>
            <a:r>
              <a:rPr lang="ru-RU" altLang="ru-RU" sz="3200" dirty="0">
                <a:latin typeface="Times" panose="02020603050405020304" pitchFamily="18" charset="0"/>
                <a:cs typeface="Times" panose="02020603050405020304" pitchFamily="18" charset="0"/>
              </a:rPr>
              <a:t>НОВОЕ ОПРЕДЕЛЕНИЕ</a:t>
            </a:r>
            <a:endParaRPr lang="en-US" altLang="ru-RU" sz="3200" dirty="0">
              <a:latin typeface="Times" panose="02020603050405020304" pitchFamily="18" charset="0"/>
              <a:cs typeface="Times" panose="02020603050405020304" pitchFamily="18" charset="0"/>
            </a:endParaRPr>
          </a:p>
        </p:txBody>
      </p:sp>
      <p:sp>
        <p:nvSpPr>
          <p:cNvPr id="139268" name="Rectangle 4"/>
          <p:cNvSpPr>
            <a:spLocks noGrp="1" noChangeArrowheads="1"/>
          </p:cNvSpPr>
          <p:nvPr>
            <p:ph type="body" sz="half" idx="1"/>
          </p:nvPr>
        </p:nvSpPr>
        <p:spPr>
          <a:xfrm>
            <a:off x="342900" y="1555751"/>
            <a:ext cx="10325100" cy="4681537"/>
          </a:xfrm>
        </p:spPr>
        <p:txBody>
          <a:bodyPr>
            <a:normAutofit fontScale="85000" lnSpcReduction="20000"/>
          </a:bodyPr>
          <a:lstStyle/>
          <a:p>
            <a:pPr>
              <a:lnSpc>
                <a:spcPct val="90000"/>
              </a:lnSpc>
            </a:pPr>
            <a:endParaRPr lang="ru-RU" altLang="ru-RU" sz="1800" dirty="0">
              <a:latin typeface="Times" panose="02020603050405020304" pitchFamily="18" charset="0"/>
              <a:cs typeface="Times" panose="02020603050405020304" pitchFamily="18" charset="0"/>
            </a:endParaRPr>
          </a:p>
          <a:p>
            <a:pPr>
              <a:lnSpc>
                <a:spcPct val="120000"/>
              </a:lnSpc>
              <a:buFont typeface="Wingdings" panose="05000000000000000000" pitchFamily="2" charset="2"/>
              <a:buNone/>
            </a:pPr>
            <a:r>
              <a:rPr lang="ru-RU" altLang="ru-RU" b="1" dirty="0">
                <a:latin typeface="Times" panose="02020603050405020304" pitchFamily="18" charset="0"/>
                <a:cs typeface="Times" panose="02020603050405020304" pitchFamily="18" charset="0"/>
              </a:rPr>
              <a:t>    </a:t>
            </a:r>
            <a:r>
              <a:rPr lang="ru-RU" altLang="ru-RU" b="1" u="sng" dirty="0">
                <a:latin typeface="Times" panose="02020603050405020304" pitchFamily="18" charset="0"/>
                <a:cs typeface="Times" panose="02020603050405020304" pitchFamily="18" charset="0"/>
              </a:rPr>
              <a:t>Заболевание скелета,</a:t>
            </a:r>
            <a:r>
              <a:rPr lang="ru-RU" altLang="ru-RU" dirty="0">
                <a:latin typeface="Times" panose="02020603050405020304" pitchFamily="18" charset="0"/>
                <a:cs typeface="Times" panose="02020603050405020304" pitchFamily="18" charset="0"/>
              </a:rPr>
              <a:t>  </a:t>
            </a:r>
            <a:r>
              <a:rPr lang="ru-RU" altLang="ru-RU" i="1" dirty="0">
                <a:latin typeface="Times" panose="02020603050405020304" pitchFamily="18" charset="0"/>
                <a:cs typeface="Times" panose="02020603050405020304" pitchFamily="18" charset="0"/>
              </a:rPr>
              <a:t>из группы метаболических </a:t>
            </a:r>
            <a:r>
              <a:rPr lang="ru-RU" altLang="ru-RU" i="1" dirty="0" err="1">
                <a:latin typeface="Times" panose="02020603050405020304" pitchFamily="18" charset="0"/>
                <a:cs typeface="Times" panose="02020603050405020304" pitchFamily="18" charset="0"/>
              </a:rPr>
              <a:t>остеопатий</a:t>
            </a:r>
            <a:r>
              <a:rPr lang="ru-RU" altLang="ru-RU" dirty="0">
                <a:latin typeface="Times" panose="02020603050405020304" pitchFamily="18" charset="0"/>
                <a:cs typeface="Times" panose="02020603050405020304" pitchFamily="18" charset="0"/>
              </a:rPr>
              <a:t>, </a:t>
            </a:r>
            <a:r>
              <a:rPr lang="ru-RU" altLang="ru-RU" i="1" dirty="0">
                <a:latin typeface="Times" panose="02020603050405020304" pitchFamily="18" charset="0"/>
                <a:cs typeface="Times" panose="02020603050405020304" pitchFamily="18" charset="0"/>
              </a:rPr>
              <a:t>характеризующееся уменьшением костной массы и нарушением </a:t>
            </a:r>
            <a:r>
              <a:rPr lang="ru-RU" altLang="ru-RU" i="1" dirty="0" err="1">
                <a:latin typeface="Times" panose="02020603050405020304" pitchFamily="18" charset="0"/>
                <a:cs typeface="Times" panose="02020603050405020304" pitchFamily="18" charset="0"/>
              </a:rPr>
              <a:t>микроархитектоники</a:t>
            </a:r>
            <a:r>
              <a:rPr lang="ru-RU" altLang="ru-RU" i="1" dirty="0">
                <a:latin typeface="Times" panose="02020603050405020304" pitchFamily="18" charset="0"/>
                <a:cs typeface="Times" panose="02020603050405020304" pitchFamily="18" charset="0"/>
              </a:rPr>
              <a:t> костной ткани, что приводит к снижению  прочности кости и повышению риска переломов</a:t>
            </a:r>
            <a:endParaRPr lang="en-US" altLang="ru-RU" i="1" dirty="0">
              <a:latin typeface="Times" panose="02020603050405020304" pitchFamily="18" charset="0"/>
              <a:cs typeface="Times" panose="02020603050405020304" pitchFamily="18" charset="0"/>
            </a:endParaRPr>
          </a:p>
          <a:p>
            <a:pPr>
              <a:lnSpc>
                <a:spcPct val="120000"/>
              </a:lnSpc>
              <a:buFont typeface="Wingdings" panose="05000000000000000000" pitchFamily="2" charset="2"/>
              <a:buNone/>
            </a:pPr>
            <a:endParaRPr lang="ru-RU" altLang="ru-RU" i="1" dirty="0">
              <a:latin typeface="Times" panose="02020603050405020304" pitchFamily="18" charset="0"/>
              <a:cs typeface="Times" panose="02020603050405020304" pitchFamily="18" charset="0"/>
            </a:endParaRPr>
          </a:p>
          <a:p>
            <a:pPr>
              <a:lnSpc>
                <a:spcPct val="120000"/>
              </a:lnSpc>
            </a:pPr>
            <a:r>
              <a:rPr lang="ru-RU" altLang="ru-RU" dirty="0" smtClean="0">
                <a:latin typeface="Times" panose="02020603050405020304" pitchFamily="18" charset="0"/>
                <a:cs typeface="Times" panose="02020603050405020304" pitchFamily="18" charset="0"/>
              </a:rPr>
              <a:t>Прочность </a:t>
            </a:r>
            <a:r>
              <a:rPr lang="ru-RU" altLang="ru-RU" dirty="0">
                <a:latin typeface="Times" panose="02020603050405020304" pitchFamily="18" charset="0"/>
                <a:cs typeface="Times" panose="02020603050405020304" pitchFamily="18" charset="0"/>
              </a:rPr>
              <a:t>кости отражает, главным образом, совокупность (интеграцию) 2 основных показателей</a:t>
            </a:r>
            <a:r>
              <a:rPr lang="en-US" altLang="ru-RU" dirty="0">
                <a:latin typeface="Times" panose="02020603050405020304" pitchFamily="18" charset="0"/>
                <a:cs typeface="Times" panose="02020603050405020304" pitchFamily="18" charset="0"/>
              </a:rPr>
              <a:t>: </a:t>
            </a:r>
            <a:r>
              <a:rPr lang="ru-RU" altLang="ru-RU" b="1" i="1" dirty="0">
                <a:solidFill>
                  <a:srgbClr val="FFC000"/>
                </a:solidFill>
                <a:latin typeface="Times" panose="02020603050405020304" pitchFamily="18" charset="0"/>
                <a:cs typeface="Times" panose="02020603050405020304" pitchFamily="18" charset="0"/>
              </a:rPr>
              <a:t>масса кости (плотность) и качество кости</a:t>
            </a:r>
            <a:endParaRPr lang="en-US" altLang="ru-RU" b="1" i="1" dirty="0">
              <a:solidFill>
                <a:srgbClr val="FFC000"/>
              </a:solidFill>
              <a:latin typeface="Times" panose="02020603050405020304" pitchFamily="18" charset="0"/>
              <a:cs typeface="Times" panose="02020603050405020304" pitchFamily="18" charset="0"/>
            </a:endParaRPr>
          </a:p>
          <a:p>
            <a:pPr>
              <a:lnSpc>
                <a:spcPct val="120000"/>
              </a:lnSpc>
            </a:pPr>
            <a:r>
              <a:rPr lang="ru-RU" altLang="ru-RU" dirty="0">
                <a:latin typeface="Times" panose="02020603050405020304" pitchFamily="18" charset="0"/>
                <a:cs typeface="Times" panose="02020603050405020304" pitchFamily="18" charset="0"/>
              </a:rPr>
              <a:t>Качество кости включает архитектуру, органический матрикс</a:t>
            </a:r>
            <a:r>
              <a:rPr lang="en-US" altLang="ru-RU" dirty="0">
                <a:latin typeface="Times" panose="02020603050405020304" pitchFamily="18" charset="0"/>
                <a:cs typeface="Times" panose="02020603050405020304" pitchFamily="18" charset="0"/>
              </a:rPr>
              <a:t>, </a:t>
            </a:r>
            <a:r>
              <a:rPr lang="ru-RU" altLang="ru-RU" dirty="0">
                <a:latin typeface="Times" panose="02020603050405020304" pitchFamily="18" charset="0"/>
                <a:cs typeface="Times" panose="02020603050405020304" pitchFamily="18" charset="0"/>
              </a:rPr>
              <a:t>наличие повреждений (</a:t>
            </a:r>
            <a:r>
              <a:rPr lang="ru-RU" altLang="ru-RU" dirty="0" err="1">
                <a:latin typeface="Times" panose="02020603050405020304" pitchFamily="18" charset="0"/>
                <a:cs typeface="Times" panose="02020603050405020304" pitchFamily="18" charset="0"/>
              </a:rPr>
              <a:t>микропереломы</a:t>
            </a:r>
            <a:r>
              <a:rPr lang="ru-RU" altLang="ru-RU" dirty="0">
                <a:latin typeface="Times" panose="02020603050405020304" pitchFamily="18" charset="0"/>
                <a:cs typeface="Times" panose="02020603050405020304" pitchFamily="18" charset="0"/>
              </a:rPr>
              <a:t>)</a:t>
            </a:r>
            <a:r>
              <a:rPr lang="en-US" altLang="ru-RU" dirty="0">
                <a:latin typeface="Times" panose="02020603050405020304" pitchFamily="18" charset="0"/>
                <a:cs typeface="Times" panose="02020603050405020304" pitchFamily="18" charset="0"/>
              </a:rPr>
              <a:t>, </a:t>
            </a:r>
            <a:r>
              <a:rPr lang="ru-RU" altLang="ru-RU" b="1" i="1" dirty="0">
                <a:solidFill>
                  <a:srgbClr val="FFC000"/>
                </a:solidFill>
                <a:latin typeface="Times" panose="02020603050405020304" pitchFamily="18" charset="0"/>
                <a:cs typeface="Times" panose="02020603050405020304" pitchFamily="18" charset="0"/>
              </a:rPr>
              <a:t>скорость метаболизма и степень минерализации</a:t>
            </a:r>
            <a:endParaRPr lang="en-US" altLang="ru-RU" b="1" i="1" dirty="0">
              <a:solidFill>
                <a:srgbClr val="FFC000"/>
              </a:solidFill>
              <a:latin typeface="Times" panose="02020603050405020304" pitchFamily="18" charset="0"/>
              <a:cs typeface="Times" panose="02020603050405020304" pitchFamily="18" charset="0"/>
            </a:endParaRPr>
          </a:p>
        </p:txBody>
      </p:sp>
      <p:graphicFrame>
        <p:nvGraphicFramePr>
          <p:cNvPr id="139269" name="Object 5"/>
          <p:cNvGraphicFramePr>
            <a:graphicFrameLocks noGrp="1" noChangeAspect="1"/>
          </p:cNvGraphicFramePr>
          <p:nvPr>
            <p:ph sz="half" idx="2"/>
            <p:extLst>
              <p:ext uri="{D42A27DB-BD31-4B8C-83A1-F6EECF244321}">
                <p14:modId xmlns:p14="http://schemas.microsoft.com/office/powerpoint/2010/main" val="3317119130"/>
              </p:ext>
            </p:extLst>
          </p:nvPr>
        </p:nvGraphicFramePr>
        <p:xfrm>
          <a:off x="9390062" y="-30161"/>
          <a:ext cx="2555875" cy="2663825"/>
        </p:xfrm>
        <a:graphic>
          <a:graphicData uri="http://schemas.openxmlformats.org/presentationml/2006/ole">
            <mc:AlternateContent xmlns:mc="http://schemas.openxmlformats.org/markup-compatibility/2006">
              <mc:Choice xmlns:v="urn:schemas-microsoft-com:vml" Requires="v">
                <p:oleObj spid="_x0000_s1033" name="Photo Editor Photo" r:id="rId4" imgW="3809524" imgH="3809524" progId="MSPhotoEd.3">
                  <p:embed/>
                </p:oleObj>
              </mc:Choice>
              <mc:Fallback>
                <p:oleObj name="Photo Editor Photo" r:id="rId4" imgW="3809524" imgH="3809524" progId="MSPhotoEd.3">
                  <p:embed/>
                  <p:pic>
                    <p:nvPicPr>
                      <p:cNvPr id="13926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0062" y="-30161"/>
                        <a:ext cx="2555875"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5461770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idx="1"/>
          </p:nvPr>
        </p:nvPicPr>
        <p:blipFill>
          <a:blip r:embed="rId2"/>
          <a:stretch>
            <a:fillRect/>
          </a:stretch>
        </p:blipFill>
        <p:spPr>
          <a:xfrm>
            <a:off x="838200" y="1690688"/>
            <a:ext cx="5338930" cy="4496593"/>
          </a:xfrm>
          <a:prstGeom prst="rect">
            <a:avLst/>
          </a:prstGeom>
        </p:spPr>
      </p:pic>
      <p:pic>
        <p:nvPicPr>
          <p:cNvPr id="5" name="Рисунок 4"/>
          <p:cNvPicPr>
            <a:picLocks noChangeAspect="1"/>
          </p:cNvPicPr>
          <p:nvPr/>
        </p:nvPicPr>
        <p:blipFill>
          <a:blip r:embed="rId3"/>
          <a:stretch>
            <a:fillRect/>
          </a:stretch>
        </p:blipFill>
        <p:spPr>
          <a:xfrm>
            <a:off x="6972299" y="609601"/>
            <a:ext cx="4272779" cy="4862512"/>
          </a:xfrm>
          <a:prstGeom prst="rect">
            <a:avLst/>
          </a:prstGeom>
        </p:spPr>
      </p:pic>
    </p:spTree>
    <p:extLst>
      <p:ext uri="{BB962C8B-B14F-4D97-AF65-F5344CB8AC3E}">
        <p14:creationId xmlns:p14="http://schemas.microsoft.com/office/powerpoint/2010/main" val="37607381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panose="02020603050405020304" pitchFamily="18" charset="0"/>
                <a:cs typeface="Times" panose="02020603050405020304" pitchFamily="18" charset="0"/>
              </a:rPr>
              <a:t>Другие методы исследования состава тела и состояния мышц</a:t>
            </a:r>
            <a:endParaRPr lang="ru-RU" dirty="0">
              <a:latin typeface="Times" panose="02020603050405020304" pitchFamily="18" charset="0"/>
              <a:cs typeface="Times" panose="02020603050405020304" pitchFamily="18" charset="0"/>
            </a:endParaRPr>
          </a:p>
        </p:txBody>
      </p:sp>
      <p:sp>
        <p:nvSpPr>
          <p:cNvPr id="3" name="Объект 2"/>
          <p:cNvSpPr>
            <a:spLocks noGrp="1"/>
          </p:cNvSpPr>
          <p:nvPr>
            <p:ph idx="1"/>
          </p:nvPr>
        </p:nvSpPr>
        <p:spPr>
          <a:xfrm>
            <a:off x="838200" y="1825625"/>
            <a:ext cx="5962650" cy="4351338"/>
          </a:xfrm>
        </p:spPr>
        <p:txBody>
          <a:bodyPr/>
          <a:lstStyle/>
          <a:p>
            <a:pPr marL="814387" lvl="1" indent="-457200"/>
            <a:r>
              <a:rPr lang="ru-RU" altLang="ru-RU" sz="2800" dirty="0">
                <a:solidFill>
                  <a:schemeClr val="bg1"/>
                </a:solidFill>
                <a:latin typeface="Times New Roman" pitchFamily="18" charset="0"/>
              </a:rPr>
              <a:t>Определение силы мышц </a:t>
            </a:r>
          </a:p>
          <a:p>
            <a:pPr marL="358775" lvl="1" indent="-1588">
              <a:buFont typeface="Arial" charset="0"/>
              <a:buNone/>
            </a:pPr>
            <a:r>
              <a:rPr lang="ru-RU" altLang="ru-RU" sz="2800" dirty="0">
                <a:solidFill>
                  <a:schemeClr val="bg1"/>
                </a:solidFill>
                <a:latin typeface="Times New Roman" pitchFamily="18" charset="0"/>
              </a:rPr>
              <a:t>кистевой </a:t>
            </a:r>
            <a:r>
              <a:rPr lang="ru-RU" altLang="ru-RU" sz="2800" dirty="0" smtClean="0">
                <a:solidFill>
                  <a:schemeClr val="bg1"/>
                </a:solidFill>
                <a:latin typeface="Times New Roman" pitchFamily="18" charset="0"/>
              </a:rPr>
              <a:t>динамометрии</a:t>
            </a:r>
          </a:p>
          <a:p>
            <a:pPr marL="358775" lvl="1" indent="-1588">
              <a:buFont typeface="Arial" charset="0"/>
              <a:buNone/>
            </a:pPr>
            <a:endParaRPr lang="ru-RU" altLang="ru-RU" sz="2800" dirty="0">
              <a:solidFill>
                <a:schemeClr val="bg1"/>
              </a:solidFill>
              <a:latin typeface="Times New Roman" pitchFamily="18" charset="0"/>
            </a:endParaRPr>
          </a:p>
          <a:p>
            <a:pPr marL="358775" lvl="1" indent="-1588">
              <a:buFont typeface="Arial" charset="0"/>
              <a:buNone/>
            </a:pPr>
            <a:endParaRPr lang="ru-RU" altLang="ru-RU" sz="2800" dirty="0" smtClean="0">
              <a:solidFill>
                <a:schemeClr val="bg1"/>
              </a:solidFill>
              <a:latin typeface="Times New Roman" pitchFamily="18" charset="0"/>
            </a:endParaRPr>
          </a:p>
          <a:p>
            <a:pPr marL="358775" lvl="1" indent="-1588">
              <a:buFont typeface="Arial" charset="0"/>
              <a:buNone/>
            </a:pPr>
            <a:endParaRPr lang="ru-RU" altLang="ru-RU" sz="2800" dirty="0">
              <a:solidFill>
                <a:schemeClr val="bg1"/>
              </a:solidFill>
              <a:latin typeface="Times New Roman" pitchFamily="18" charset="0"/>
            </a:endParaRPr>
          </a:p>
          <a:p>
            <a:pPr marL="358775" lvl="1" indent="-1588">
              <a:buFont typeface="Arial" charset="0"/>
              <a:buNone/>
            </a:pPr>
            <a:endParaRPr lang="ru-RU" altLang="ru-RU" sz="2800" dirty="0" smtClean="0">
              <a:solidFill>
                <a:schemeClr val="bg1"/>
              </a:solidFill>
              <a:latin typeface="Times New Roman" pitchFamily="18" charset="0"/>
            </a:endParaRPr>
          </a:p>
          <a:p>
            <a:pPr marL="814387" lvl="1" indent="-457200"/>
            <a:r>
              <a:rPr lang="ru-RU" altLang="ru-RU" sz="2800" dirty="0" smtClean="0">
                <a:solidFill>
                  <a:schemeClr val="bg1"/>
                </a:solidFill>
                <a:latin typeface="Times New Roman" pitchFamily="18" charset="0"/>
              </a:rPr>
              <a:t>Краткий комплекс тестов оценки физической формы (ККТ ОФФ)</a:t>
            </a:r>
            <a:endParaRPr lang="ru-RU" altLang="ru-RU" sz="2800" dirty="0">
              <a:solidFill>
                <a:schemeClr val="bg1"/>
              </a:solidFill>
              <a:latin typeface="Times New Roman" pitchFamily="18" charset="0"/>
            </a:endParaRPr>
          </a:p>
          <a:p>
            <a:endParaRPr lang="ru-RU" dirty="0"/>
          </a:p>
        </p:txBody>
      </p:sp>
      <p:pic>
        <p:nvPicPr>
          <p:cNvPr id="4" name="Рисунок 1"/>
          <p:cNvPicPr>
            <a:picLocks noChangeAspect="1"/>
          </p:cNvPicPr>
          <p:nvPr/>
        </p:nvPicPr>
        <p:blipFill>
          <a:blip r:embed="rId2"/>
          <a:srcRect/>
          <a:stretch>
            <a:fillRect/>
          </a:stretch>
        </p:blipFill>
        <p:spPr bwMode="auto">
          <a:xfrm>
            <a:off x="6243494" y="1523206"/>
            <a:ext cx="1944688" cy="2298700"/>
          </a:xfrm>
          <a:prstGeom prst="rect">
            <a:avLst/>
          </a:prstGeom>
          <a:noFill/>
          <a:ln w="9525">
            <a:noFill/>
            <a:miter lim="800000"/>
            <a:headEnd/>
            <a:tailEnd/>
          </a:ln>
        </p:spPr>
      </p:pic>
      <p:pic>
        <p:nvPicPr>
          <p:cNvPr id="5" name="Picture 4"/>
          <p:cNvPicPr>
            <a:picLocks noChangeAspect="1" noChangeArrowheads="1"/>
          </p:cNvPicPr>
          <p:nvPr/>
        </p:nvPicPr>
        <p:blipFill>
          <a:blip r:embed="rId3"/>
          <a:srcRect t="5876"/>
          <a:stretch>
            <a:fillRect/>
          </a:stretch>
        </p:blipFill>
        <p:spPr bwMode="auto">
          <a:xfrm>
            <a:off x="8337681" y="2076658"/>
            <a:ext cx="3684874" cy="4534694"/>
          </a:xfrm>
          <a:prstGeom prst="rect">
            <a:avLst/>
          </a:prstGeom>
          <a:noFill/>
          <a:ln w="9525">
            <a:noFill/>
            <a:miter lim="800000"/>
            <a:headEnd/>
            <a:tailEnd/>
          </a:ln>
        </p:spPr>
      </p:pic>
    </p:spTree>
    <p:extLst>
      <p:ext uri="{BB962C8B-B14F-4D97-AF65-F5344CB8AC3E}">
        <p14:creationId xmlns:p14="http://schemas.microsoft.com/office/powerpoint/2010/main" val="35983949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latin typeface="Times" panose="02020603050405020304" pitchFamily="18" charset="0"/>
                <a:cs typeface="Times" panose="02020603050405020304" pitchFamily="18" charset="0"/>
              </a:rPr>
              <a:t>Биоимпедансометрия</a:t>
            </a:r>
            <a:r>
              <a:rPr lang="ru-RU" dirty="0">
                <a:latin typeface="Times" panose="02020603050405020304" pitchFamily="18" charset="0"/>
                <a:cs typeface="Times" panose="02020603050405020304" pitchFamily="18" charset="0"/>
              </a:rPr>
              <a:t> (</a:t>
            </a:r>
            <a:r>
              <a:rPr lang="ru-RU" dirty="0" err="1">
                <a:latin typeface="Times" panose="02020603050405020304" pitchFamily="18" charset="0"/>
                <a:cs typeface="Times" panose="02020603050405020304" pitchFamily="18" charset="0"/>
              </a:rPr>
              <a:t>Bioelectrical</a:t>
            </a:r>
            <a:r>
              <a:rPr lang="ru-RU" dirty="0">
                <a:latin typeface="Times" panose="02020603050405020304" pitchFamily="18" charset="0"/>
                <a:cs typeface="Times" panose="02020603050405020304" pitchFamily="18" charset="0"/>
              </a:rPr>
              <a:t> </a:t>
            </a:r>
            <a:r>
              <a:rPr lang="ru-RU" dirty="0" err="1">
                <a:latin typeface="Times" panose="02020603050405020304" pitchFamily="18" charset="0"/>
                <a:cs typeface="Times" panose="02020603050405020304" pitchFamily="18" charset="0"/>
              </a:rPr>
              <a:t>impedance</a:t>
            </a:r>
            <a:r>
              <a:rPr lang="ru-RU" dirty="0">
                <a:latin typeface="Times" panose="02020603050405020304" pitchFamily="18" charset="0"/>
                <a:cs typeface="Times" panose="02020603050405020304" pitchFamily="18" charset="0"/>
              </a:rPr>
              <a:t> </a:t>
            </a:r>
            <a:r>
              <a:rPr lang="ru-RU" dirty="0" err="1">
                <a:latin typeface="Times" panose="02020603050405020304" pitchFamily="18" charset="0"/>
                <a:cs typeface="Times" panose="02020603050405020304" pitchFamily="18" charset="0"/>
              </a:rPr>
              <a:t>analysis</a:t>
            </a:r>
            <a:r>
              <a:rPr lang="ru-RU" dirty="0">
                <a:latin typeface="Times" panose="02020603050405020304" pitchFamily="18" charset="0"/>
                <a:cs typeface="Times" panose="02020603050405020304" pitchFamily="18" charset="0"/>
              </a:rPr>
              <a:t>, BIA</a:t>
            </a:r>
            <a:r>
              <a:rPr lang="ru-RU" dirty="0" smtClean="0">
                <a:latin typeface="Times" panose="02020603050405020304" pitchFamily="18" charset="0"/>
                <a:cs typeface="Times" panose="02020603050405020304" pitchFamily="18" charset="0"/>
              </a:rPr>
              <a:t>)</a:t>
            </a:r>
            <a:endParaRPr lang="ru-RU" dirty="0">
              <a:latin typeface="Times" panose="02020603050405020304" pitchFamily="18" charset="0"/>
              <a:cs typeface="Times" panose="02020603050405020304" pitchFamily="18" charset="0"/>
            </a:endParaRPr>
          </a:p>
        </p:txBody>
      </p:sp>
      <p:sp>
        <p:nvSpPr>
          <p:cNvPr id="3" name="Объект 2"/>
          <p:cNvSpPr>
            <a:spLocks noGrp="1"/>
          </p:cNvSpPr>
          <p:nvPr>
            <p:ph idx="1"/>
          </p:nvPr>
        </p:nvSpPr>
        <p:spPr>
          <a:xfrm>
            <a:off x="323850" y="2286000"/>
            <a:ext cx="11487150" cy="4305299"/>
          </a:xfrm>
        </p:spPr>
        <p:txBody>
          <a:bodyPr>
            <a:normAutofit/>
          </a:bodyPr>
          <a:lstStyle/>
          <a:p>
            <a:pPr marL="0" indent="0">
              <a:lnSpc>
                <a:spcPct val="100000"/>
              </a:lnSpc>
              <a:buNone/>
            </a:pPr>
            <a:r>
              <a:rPr lang="ru-RU" dirty="0" smtClean="0">
                <a:latin typeface="Times" panose="02020603050405020304" pitchFamily="18" charset="0"/>
                <a:cs typeface="Times" panose="02020603050405020304" pitchFamily="18" charset="0"/>
              </a:rPr>
              <a:t>это </a:t>
            </a:r>
            <a:r>
              <a:rPr lang="ru-RU" dirty="0">
                <a:latin typeface="Times" panose="02020603050405020304" pitchFamily="18" charset="0"/>
                <a:cs typeface="Times" panose="02020603050405020304" pitchFamily="18" charset="0"/>
              </a:rPr>
              <a:t>распространенный метод определения состава человеческого тела через измерение электрического сопротивления в тканях. То есть, проще говоря, через тело пропускают слабый электрический заряд, измеряют сопротивление (импеданс), что дает представление об общем содержании воды в организме (</a:t>
            </a:r>
            <a:r>
              <a:rPr lang="ru-RU" dirty="0" err="1">
                <a:latin typeface="Times" panose="02020603050405020304" pitchFamily="18" charset="0"/>
                <a:cs typeface="Times" panose="02020603050405020304" pitchFamily="18" charset="0"/>
              </a:rPr>
              <a:t>total</a:t>
            </a:r>
            <a:r>
              <a:rPr lang="ru-RU" dirty="0">
                <a:latin typeface="Times" panose="02020603050405020304" pitchFamily="18" charset="0"/>
                <a:cs typeface="Times" panose="02020603050405020304" pitchFamily="18" charset="0"/>
              </a:rPr>
              <a:t> </a:t>
            </a:r>
            <a:r>
              <a:rPr lang="ru-RU" dirty="0" err="1">
                <a:latin typeface="Times" panose="02020603050405020304" pitchFamily="18" charset="0"/>
                <a:cs typeface="Times" panose="02020603050405020304" pitchFamily="18" charset="0"/>
              </a:rPr>
              <a:t>body</a:t>
            </a:r>
            <a:r>
              <a:rPr lang="ru-RU" dirty="0">
                <a:latin typeface="Times" panose="02020603050405020304" pitchFamily="18" charset="0"/>
                <a:cs typeface="Times" panose="02020603050405020304" pitchFamily="18" charset="0"/>
              </a:rPr>
              <a:t> </a:t>
            </a:r>
            <a:r>
              <a:rPr lang="ru-RU" dirty="0" err="1">
                <a:latin typeface="Times" panose="02020603050405020304" pitchFamily="18" charset="0"/>
                <a:cs typeface="Times" panose="02020603050405020304" pitchFamily="18" charset="0"/>
              </a:rPr>
              <a:t>water</a:t>
            </a:r>
            <a:r>
              <a:rPr lang="ru-RU" dirty="0">
                <a:latin typeface="Times" panose="02020603050405020304" pitchFamily="18" charset="0"/>
                <a:cs typeface="Times" panose="02020603050405020304" pitchFamily="18" charset="0"/>
              </a:rPr>
              <a:t>, TBW). Так как вода содержится в основном в крови, в мышцах, нервах, костях, то через содержание воды вычисляют тощую (</a:t>
            </a:r>
            <a:r>
              <a:rPr lang="ru-RU" dirty="0" err="1">
                <a:latin typeface="Times" panose="02020603050405020304" pitchFamily="18" charset="0"/>
                <a:cs typeface="Times" panose="02020603050405020304" pitchFamily="18" charset="0"/>
              </a:rPr>
              <a:t>нежировую</a:t>
            </a:r>
            <a:r>
              <a:rPr lang="ru-RU" dirty="0">
                <a:latin typeface="Times" panose="02020603050405020304" pitchFamily="18" charset="0"/>
                <a:cs typeface="Times" panose="02020603050405020304" pitchFamily="18" charset="0"/>
              </a:rPr>
              <a:t>) массу тела, а потом, через вычитание из общей массы тела – массу находящегося в организме жира</a:t>
            </a:r>
            <a:endParaRPr lang="ru-RU" dirty="0">
              <a:latin typeface="Times" panose="02020603050405020304" pitchFamily="18" charset="0"/>
              <a:cs typeface="Times" panose="02020603050405020304" pitchFamily="18" charset="0"/>
            </a:endParaRPr>
          </a:p>
        </p:txBody>
      </p:sp>
      <p:pic>
        <p:nvPicPr>
          <p:cNvPr id="4" name="Рисунок 3" descr="биоимпедансометрия аппарат"/>
          <p:cNvPicPr/>
          <p:nvPr/>
        </p:nvPicPr>
        <p:blipFill>
          <a:blip r:embed="rId2" cstate="print"/>
          <a:srcRect/>
          <a:stretch>
            <a:fillRect/>
          </a:stretch>
        </p:blipFill>
        <p:spPr bwMode="auto">
          <a:xfrm>
            <a:off x="9334500" y="247650"/>
            <a:ext cx="2857500" cy="2038350"/>
          </a:xfrm>
          <a:prstGeom prst="rect">
            <a:avLst/>
          </a:prstGeom>
          <a:noFill/>
          <a:ln w="9525">
            <a:noFill/>
            <a:miter lim="800000"/>
            <a:headEnd/>
            <a:tailEnd/>
          </a:ln>
        </p:spPr>
      </p:pic>
    </p:spTree>
    <p:extLst>
      <p:ext uri="{BB962C8B-B14F-4D97-AF65-F5344CB8AC3E}">
        <p14:creationId xmlns:p14="http://schemas.microsoft.com/office/powerpoint/2010/main" val="6722521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38463" y="1323474"/>
            <a:ext cx="9926054" cy="4764505"/>
          </a:xfrm>
        </p:spPr>
        <p:txBody>
          <a:bodyPr>
            <a:normAutofit/>
          </a:bodyPr>
          <a:lstStyle/>
          <a:p>
            <a:pPr marL="514350" indent="-514350" fontAlgn="base">
              <a:buFont typeface="+mj-lt"/>
              <a:buAutoNum type="arabicPeriod"/>
            </a:pPr>
            <a:r>
              <a:rPr lang="ru-RU" b="1" dirty="0" smtClean="0"/>
              <a:t>Количество </a:t>
            </a:r>
            <a:r>
              <a:rPr lang="ru-RU" b="1" dirty="0"/>
              <a:t>жидкости в организме.</a:t>
            </a:r>
            <a:r>
              <a:rPr lang="ru-RU" dirty="0"/>
              <a:t> </a:t>
            </a:r>
          </a:p>
          <a:p>
            <a:pPr marL="514350" indent="-514350" fontAlgn="base">
              <a:buFont typeface="+mj-lt"/>
              <a:buAutoNum type="arabicPeriod"/>
            </a:pPr>
            <a:r>
              <a:rPr lang="ru-RU" b="1" dirty="0" smtClean="0"/>
              <a:t>Индекс </a:t>
            </a:r>
            <a:r>
              <a:rPr lang="ru-RU" b="1" dirty="0"/>
              <a:t>массы тела.</a:t>
            </a:r>
            <a:r>
              <a:rPr lang="ru-RU" dirty="0"/>
              <a:t> </a:t>
            </a:r>
            <a:endParaRPr lang="ru-RU" dirty="0" smtClean="0"/>
          </a:p>
          <a:p>
            <a:pPr marL="514350" indent="-514350" fontAlgn="base">
              <a:buFont typeface="+mj-lt"/>
              <a:buAutoNum type="arabicPeriod"/>
            </a:pPr>
            <a:r>
              <a:rPr lang="ru-RU" b="1" dirty="0" smtClean="0"/>
              <a:t>Скорость </a:t>
            </a:r>
            <a:r>
              <a:rPr lang="ru-RU" b="1" dirty="0"/>
              <a:t>основного обмена</a:t>
            </a:r>
            <a:r>
              <a:rPr lang="ru-RU" dirty="0"/>
              <a:t>. </a:t>
            </a:r>
            <a:endParaRPr lang="ru-RU" dirty="0" smtClean="0"/>
          </a:p>
          <a:p>
            <a:pPr marL="514350" indent="-514350" fontAlgn="base">
              <a:buFont typeface="+mj-lt"/>
              <a:buAutoNum type="arabicPeriod"/>
            </a:pPr>
            <a:r>
              <a:rPr lang="ru-RU" b="1" dirty="0" smtClean="0"/>
              <a:t>Активная </a:t>
            </a:r>
            <a:r>
              <a:rPr lang="ru-RU" b="1" dirty="0"/>
              <a:t>клеточная </a:t>
            </a:r>
            <a:r>
              <a:rPr lang="ru-RU" b="1" dirty="0" smtClean="0"/>
              <a:t>масса</a:t>
            </a:r>
            <a:r>
              <a:rPr lang="ru-RU" dirty="0" smtClean="0"/>
              <a:t>. </a:t>
            </a:r>
          </a:p>
          <a:p>
            <a:pPr marL="514350" indent="-514350" fontAlgn="base">
              <a:buFont typeface="+mj-lt"/>
              <a:buAutoNum type="arabicPeriod"/>
            </a:pPr>
            <a:r>
              <a:rPr lang="ru-RU" b="1" dirty="0" smtClean="0"/>
              <a:t>Мышечная </a:t>
            </a:r>
            <a:r>
              <a:rPr lang="ru-RU" b="1" dirty="0"/>
              <a:t>масса</a:t>
            </a:r>
            <a:r>
              <a:rPr lang="ru-RU" b="1" dirty="0" smtClean="0"/>
              <a:t>.</a:t>
            </a:r>
            <a:endParaRPr lang="ru-RU" dirty="0"/>
          </a:p>
          <a:p>
            <a:pPr marL="514350" indent="-514350" fontAlgn="base">
              <a:buFont typeface="+mj-lt"/>
              <a:buAutoNum type="arabicPeriod"/>
            </a:pPr>
            <a:r>
              <a:rPr lang="ru-RU" b="1" dirty="0" smtClean="0"/>
              <a:t>Костная </a:t>
            </a:r>
            <a:r>
              <a:rPr lang="ru-RU" b="1" dirty="0"/>
              <a:t>масса.</a:t>
            </a:r>
            <a:r>
              <a:rPr lang="ru-RU" dirty="0"/>
              <a:t> </a:t>
            </a:r>
            <a:endParaRPr lang="ru-RU" dirty="0" smtClean="0"/>
          </a:p>
          <a:p>
            <a:pPr marL="514350" indent="-514350" fontAlgn="base">
              <a:buFont typeface="+mj-lt"/>
              <a:buAutoNum type="arabicPeriod"/>
            </a:pPr>
            <a:r>
              <a:rPr lang="ru-RU" b="1" dirty="0" smtClean="0"/>
              <a:t>Жировая масса</a:t>
            </a:r>
            <a:endParaRPr lang="ru-RU" dirty="0"/>
          </a:p>
        </p:txBody>
      </p:sp>
      <p:pic>
        <p:nvPicPr>
          <p:cNvPr id="5" name="Рисунок 4" descr="Биоимпедансометрия как проводится"/>
          <p:cNvPicPr/>
          <p:nvPr/>
        </p:nvPicPr>
        <p:blipFill>
          <a:blip r:embed="rId3" cstate="print"/>
          <a:srcRect/>
          <a:stretch>
            <a:fillRect/>
          </a:stretch>
        </p:blipFill>
        <p:spPr bwMode="auto">
          <a:xfrm>
            <a:off x="8646694" y="3705726"/>
            <a:ext cx="2857500" cy="2009775"/>
          </a:xfrm>
          <a:prstGeom prst="rect">
            <a:avLst/>
          </a:prstGeom>
          <a:noFill/>
          <a:ln w="9525">
            <a:noFill/>
            <a:miter lim="800000"/>
            <a:headEnd/>
            <a:tailEnd/>
          </a:ln>
        </p:spPr>
      </p:pic>
    </p:spTree>
    <p:extLst>
      <p:ext uri="{BB962C8B-B14F-4D97-AF65-F5344CB8AC3E}">
        <p14:creationId xmlns:p14="http://schemas.microsoft.com/office/powerpoint/2010/main" val="29210697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Кому будет полезна </a:t>
            </a:r>
            <a:r>
              <a:rPr lang="ru-RU" dirty="0" err="1"/>
              <a:t>биоимпедансометрия</a:t>
            </a:r>
            <a:r>
              <a:rPr lang="ru-RU" dirty="0"/>
              <a:t>?</a:t>
            </a:r>
            <a:br>
              <a:rPr lang="ru-RU" dirty="0"/>
            </a:br>
            <a:endParaRPr lang="ru-RU" dirty="0"/>
          </a:p>
        </p:txBody>
      </p:sp>
      <p:sp>
        <p:nvSpPr>
          <p:cNvPr id="3" name="Объект 2"/>
          <p:cNvSpPr>
            <a:spLocks noGrp="1"/>
          </p:cNvSpPr>
          <p:nvPr>
            <p:ph idx="1"/>
          </p:nvPr>
        </p:nvSpPr>
        <p:spPr/>
        <p:txBody>
          <a:bodyPr>
            <a:normAutofit fontScale="92500" lnSpcReduction="10000"/>
          </a:bodyPr>
          <a:lstStyle/>
          <a:p>
            <a:pPr lvl="0" fontAlgn="base"/>
            <a:r>
              <a:rPr lang="ru-RU" dirty="0" smtClean="0"/>
              <a:t>людям</a:t>
            </a:r>
            <a:r>
              <a:rPr lang="ru-RU" dirty="0"/>
              <a:t>, которые хотят изменить мышечную массу, то есть посетителям тренажерных залов, спортсменам, а также занятым лечебной физкультурой, восстановлением после болезней и травм;</a:t>
            </a:r>
          </a:p>
          <a:p>
            <a:pPr lvl="0" fontAlgn="base"/>
            <a:r>
              <a:rPr lang="ru-RU" dirty="0"/>
              <a:t>следующим различным диетам и желающим сравнить их эффективность;</a:t>
            </a:r>
          </a:p>
          <a:p>
            <a:pPr lvl="0" fontAlgn="base"/>
            <a:r>
              <a:rPr lang="ru-RU" dirty="0"/>
              <a:t>страдающим эндокринными заболеваниями, заболеваниями печени, почек, </a:t>
            </a:r>
            <a:r>
              <a:rPr lang="ru-RU" dirty="0" err="1"/>
              <a:t>сердечнососудистой</a:t>
            </a:r>
            <a:r>
              <a:rPr lang="ru-RU" dirty="0"/>
              <a:t> системы, то есть болезнями, влияющими на вес;</a:t>
            </a:r>
          </a:p>
          <a:p>
            <a:pPr lvl="0" fontAlgn="base"/>
            <a:r>
              <a:rPr lang="ru-RU" dirty="0"/>
              <a:t>людям с лишним или недостаточным весом до и во время лечения для лучшего контроля за результатами;</a:t>
            </a:r>
          </a:p>
          <a:p>
            <a:pPr lvl="0" fontAlgn="base"/>
            <a:r>
              <a:rPr lang="ru-RU" dirty="0"/>
              <a:t>желающим лучше узнать свое тело, чтобы разумнее о нем заботиться.</a:t>
            </a:r>
          </a:p>
          <a:p>
            <a:endParaRPr lang="ru-RU" dirty="0"/>
          </a:p>
        </p:txBody>
      </p:sp>
    </p:spTree>
    <p:extLst>
      <p:ext uri="{BB962C8B-B14F-4D97-AF65-F5344CB8AC3E}">
        <p14:creationId xmlns:p14="http://schemas.microsoft.com/office/powerpoint/2010/main" val="21162201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Неточности и ошибки</a:t>
            </a:r>
            <a:r>
              <a:rPr lang="ru-RU" dirty="0"/>
              <a:t/>
            </a:r>
            <a:br>
              <a:rPr lang="ru-RU" dirty="0"/>
            </a:br>
            <a:endParaRPr lang="ru-RU" dirty="0"/>
          </a:p>
        </p:txBody>
      </p:sp>
      <p:sp>
        <p:nvSpPr>
          <p:cNvPr id="3" name="Объект 2"/>
          <p:cNvSpPr>
            <a:spLocks noGrp="1"/>
          </p:cNvSpPr>
          <p:nvPr>
            <p:ph idx="1"/>
          </p:nvPr>
        </p:nvSpPr>
        <p:spPr>
          <a:xfrm>
            <a:off x="838200" y="1323474"/>
            <a:ext cx="10515600" cy="4853489"/>
          </a:xfrm>
        </p:spPr>
        <p:txBody>
          <a:bodyPr>
            <a:normAutofit fontScale="85000" lnSpcReduction="20000"/>
          </a:bodyPr>
          <a:lstStyle/>
          <a:p>
            <a:pPr fontAlgn="base"/>
            <a:r>
              <a:rPr lang="ru-RU" dirty="0" smtClean="0"/>
              <a:t>Неверное </a:t>
            </a:r>
            <a:r>
              <a:rPr lang="ru-RU" dirty="0"/>
              <a:t>наложение датчиков (с отклонением даже в 1 сантиметр) ведет к искажению результатов.</a:t>
            </a:r>
          </a:p>
          <a:p>
            <a:pPr fontAlgn="base"/>
            <a:r>
              <a:rPr lang="ru-RU" dirty="0"/>
              <a:t>Электрический импульс идет по пути наименьшего сопротивления, и, в зависимости от насыщенности тела водой, может обойти, «не увидеть» некоторые жировые отложения. Также это зависит и от модели </a:t>
            </a:r>
            <a:r>
              <a:rPr lang="ru-RU" dirty="0" err="1"/>
              <a:t>биоимпедансного</a:t>
            </a:r>
            <a:r>
              <a:rPr lang="ru-RU" dirty="0"/>
              <a:t> анализатора. Некоторые просто пропускают целые секции тела, например, когда заряд проходит через ноги от одной ступни до другой (при этом анализ пропускает весь торс) или через руки от одной ладони до другой (нижняя половина тела в анализ не попадает).  К показаниям такого рода приборов нужно относиться с известной долей недоверия.</a:t>
            </a:r>
          </a:p>
          <a:p>
            <a:pPr fontAlgn="base"/>
            <a:r>
              <a:rPr lang="ru-RU" dirty="0"/>
              <a:t>Но даже на самом чувствительном приборе и при идеально выполненной процедуре </a:t>
            </a:r>
            <a:r>
              <a:rPr lang="ru-RU" b="1" dirty="0"/>
              <a:t>погрешность в определении жировой массы достигает 8-9%</a:t>
            </a:r>
            <a:r>
              <a:rPr lang="ru-RU" dirty="0"/>
              <a:t>, как показывают исследования. То есть, вы можете сбросить 4% жира, но </a:t>
            </a:r>
            <a:r>
              <a:rPr lang="ru-RU" dirty="0" err="1"/>
              <a:t>биоимпедансометрия</a:t>
            </a:r>
            <a:r>
              <a:rPr lang="ru-RU" dirty="0"/>
              <a:t> покажет, что вы набрали 4%. Это, конечно, может запутать и незаслуженно разочаровать вас в диете и упражнениях, которым вы себя посвятили.</a:t>
            </a:r>
          </a:p>
          <a:p>
            <a:endParaRPr lang="ru-RU" dirty="0"/>
          </a:p>
        </p:txBody>
      </p:sp>
    </p:spTree>
    <p:extLst>
      <p:ext uri="{BB962C8B-B14F-4D97-AF65-F5344CB8AC3E}">
        <p14:creationId xmlns:p14="http://schemas.microsoft.com/office/powerpoint/2010/main" val="3540899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410" name="Rectangle 2"/>
          <p:cNvSpPr>
            <a:spLocks noGrp="1" noChangeArrowheads="1"/>
          </p:cNvSpPr>
          <p:nvPr>
            <p:ph type="title"/>
          </p:nvPr>
        </p:nvSpPr>
        <p:spPr>
          <a:xfrm>
            <a:off x="609600" y="277815"/>
            <a:ext cx="10972800" cy="674686"/>
          </a:xfrm>
        </p:spPr>
        <p:txBody>
          <a:bodyPr>
            <a:normAutofit/>
          </a:bodyPr>
          <a:lstStyle/>
          <a:p>
            <a:pPr algn="ctr"/>
            <a:endParaRPr lang="ru-RU" altLang="ru-RU" sz="4000" b="1" dirty="0">
              <a:latin typeface="Times" panose="02020603050405020304" pitchFamily="18" charset="0"/>
              <a:cs typeface="Times" panose="02020603050405020304" pitchFamily="18" charset="0"/>
            </a:endParaRPr>
          </a:p>
        </p:txBody>
      </p:sp>
      <p:sp>
        <p:nvSpPr>
          <p:cNvPr id="1041411" name="Rectangle 3"/>
          <p:cNvSpPr>
            <a:spLocks noGrp="1" noChangeArrowheads="1"/>
          </p:cNvSpPr>
          <p:nvPr>
            <p:ph type="body" sz="half" idx="1"/>
          </p:nvPr>
        </p:nvSpPr>
        <p:spPr>
          <a:xfrm>
            <a:off x="285749" y="1123951"/>
            <a:ext cx="11658601" cy="1866899"/>
          </a:xfrm>
        </p:spPr>
        <p:txBody>
          <a:bodyPr>
            <a:normAutofit/>
          </a:bodyPr>
          <a:lstStyle/>
          <a:p>
            <a:pPr>
              <a:lnSpc>
                <a:spcPct val="80000"/>
              </a:lnSpc>
            </a:pPr>
            <a:endParaRPr lang="ru-RU" altLang="ru-RU" sz="3200" baseline="30000" dirty="0">
              <a:latin typeface="Times" panose="02020603050405020304" pitchFamily="18" charset="0"/>
              <a:cs typeface="Times" panose="02020603050405020304" pitchFamily="18" charset="0"/>
            </a:endParaRPr>
          </a:p>
          <a:p>
            <a:pPr>
              <a:lnSpc>
                <a:spcPct val="80000"/>
              </a:lnSpc>
            </a:pPr>
            <a:r>
              <a:rPr lang="ru-RU" altLang="ru-RU" sz="3200" b="1" dirty="0" err="1" smtClean="0">
                <a:latin typeface="Times" panose="02020603050405020304" pitchFamily="18" charset="0"/>
                <a:cs typeface="Times" panose="02020603050405020304" pitchFamily="18" charset="0"/>
              </a:rPr>
              <a:t>Двухэнергетическая</a:t>
            </a:r>
            <a:r>
              <a:rPr lang="ru-RU" altLang="ru-RU" sz="3200" b="1" dirty="0" smtClean="0">
                <a:latin typeface="Times" panose="02020603050405020304" pitchFamily="18" charset="0"/>
                <a:cs typeface="Times" panose="02020603050405020304" pitchFamily="18" charset="0"/>
              </a:rPr>
              <a:t> рентгеновская </a:t>
            </a:r>
            <a:r>
              <a:rPr lang="ru-RU" altLang="ru-RU" sz="3200" b="1" dirty="0" err="1" smtClean="0">
                <a:latin typeface="Times" panose="02020603050405020304" pitchFamily="18" charset="0"/>
                <a:cs typeface="Times" panose="02020603050405020304" pitchFamily="18" charset="0"/>
              </a:rPr>
              <a:t>абсорбциометрия</a:t>
            </a:r>
            <a:r>
              <a:rPr lang="ru-RU" altLang="ru-RU" sz="3200" b="1" dirty="0" smtClean="0">
                <a:latin typeface="Times" panose="02020603050405020304" pitchFamily="18" charset="0"/>
                <a:cs typeface="Times" panose="02020603050405020304" pitchFamily="18" charset="0"/>
              </a:rPr>
              <a:t> </a:t>
            </a:r>
            <a:r>
              <a:rPr lang="en-US" sz="3200" b="1" dirty="0" smtClean="0">
                <a:latin typeface="Times" panose="02020603050405020304" pitchFamily="18" charset="0"/>
                <a:cs typeface="Times" panose="02020603050405020304" pitchFamily="18" charset="0"/>
              </a:rPr>
              <a:t>– </a:t>
            </a:r>
            <a:r>
              <a:rPr lang="ru-RU" altLang="ru-RU" sz="3200" b="1" dirty="0" smtClean="0">
                <a:latin typeface="Times" panose="02020603050405020304" pitchFamily="18" charset="0"/>
                <a:cs typeface="Times" panose="02020603050405020304" pitchFamily="18" charset="0"/>
              </a:rPr>
              <a:t>(</a:t>
            </a:r>
            <a:r>
              <a:rPr lang="en-US" sz="3200" b="1" dirty="0" smtClean="0">
                <a:latin typeface="Times" panose="02020603050405020304" pitchFamily="18" charset="0"/>
                <a:cs typeface="Times" panose="02020603050405020304" pitchFamily="18" charset="0"/>
              </a:rPr>
              <a:t>DXA</a:t>
            </a:r>
            <a:r>
              <a:rPr lang="ru-RU" sz="3200" b="1" dirty="0" smtClean="0">
                <a:latin typeface="Times" panose="02020603050405020304" pitchFamily="18" charset="0"/>
                <a:cs typeface="Times" panose="02020603050405020304" pitchFamily="18" charset="0"/>
              </a:rPr>
              <a:t>)</a:t>
            </a:r>
            <a:r>
              <a:rPr lang="ru-RU" altLang="ru-RU" sz="3200" b="1" dirty="0" smtClean="0">
                <a:latin typeface="Times" panose="02020603050405020304" pitchFamily="18" charset="0"/>
                <a:cs typeface="Times" panose="02020603050405020304" pitchFamily="18" charset="0"/>
              </a:rPr>
              <a:t> является </a:t>
            </a:r>
            <a:r>
              <a:rPr lang="ru-RU" altLang="ru-RU" sz="3200" b="1" u="sng" dirty="0" smtClean="0">
                <a:latin typeface="Times" panose="02020603050405020304" pitchFamily="18" charset="0"/>
                <a:cs typeface="Times" panose="02020603050405020304" pitchFamily="18" charset="0"/>
              </a:rPr>
              <a:t>"</a:t>
            </a:r>
            <a:r>
              <a:rPr lang="ru-RU" altLang="ru-RU" sz="3200" b="1" u="sng" dirty="0" smtClean="0">
                <a:solidFill>
                  <a:srgbClr val="FFC000"/>
                </a:solidFill>
                <a:latin typeface="Times" panose="02020603050405020304" pitchFamily="18" charset="0"/>
                <a:cs typeface="Times" panose="02020603050405020304" pitchFamily="18" charset="0"/>
              </a:rPr>
              <a:t>золотым стандартом</a:t>
            </a:r>
            <a:r>
              <a:rPr lang="ru-RU" altLang="ru-RU" sz="3200" b="1" u="sng" dirty="0" smtClean="0">
                <a:latin typeface="Times" panose="02020603050405020304" pitchFamily="18" charset="0"/>
                <a:cs typeface="Times" panose="02020603050405020304" pitchFamily="18" charset="0"/>
              </a:rPr>
              <a:t>"</a:t>
            </a:r>
            <a:r>
              <a:rPr lang="ru-RU" altLang="ru-RU" sz="3200" b="1" dirty="0" smtClean="0">
                <a:latin typeface="Times" panose="02020603050405020304" pitchFamily="18" charset="0"/>
                <a:cs typeface="Times" panose="02020603050405020304" pitchFamily="18" charset="0"/>
              </a:rPr>
              <a:t> измерения МПКТ</a:t>
            </a:r>
            <a:endParaRPr lang="ru-RU" altLang="ru-RU" sz="3200" b="1" baseline="30000" dirty="0">
              <a:latin typeface="Times" panose="02020603050405020304" pitchFamily="18" charset="0"/>
              <a:cs typeface="Times" panose="02020603050405020304" pitchFamily="18" charset="0"/>
            </a:endParaRPr>
          </a:p>
        </p:txBody>
      </p:sp>
      <p:sp>
        <p:nvSpPr>
          <p:cNvPr id="5" name="Номер слайда 4"/>
          <p:cNvSpPr>
            <a:spLocks noGrp="1"/>
          </p:cNvSpPr>
          <p:nvPr>
            <p:ph type="sldNum" sz="quarter" idx="12"/>
          </p:nvPr>
        </p:nvSpPr>
        <p:spPr/>
        <p:txBody>
          <a:bodyPr/>
          <a:lstStyle/>
          <a:p>
            <a:endParaRPr lang="en-US" altLang="ru-RU" dirty="0"/>
          </a:p>
        </p:txBody>
      </p:sp>
      <p:pic>
        <p:nvPicPr>
          <p:cNvPr id="6" name="Объект 3"/>
          <p:cNvPicPr>
            <a:picLocks noChangeAspect="1"/>
          </p:cNvPicPr>
          <p:nvPr/>
        </p:nvPicPr>
        <p:blipFill>
          <a:blip r:embed="rId3"/>
          <a:stretch>
            <a:fillRect/>
          </a:stretch>
        </p:blipFill>
        <p:spPr>
          <a:xfrm>
            <a:off x="2495548" y="2884091"/>
            <a:ext cx="7239001" cy="3467894"/>
          </a:xfrm>
          <a:prstGeom prst="rect">
            <a:avLst/>
          </a:prstGeom>
        </p:spPr>
      </p:pic>
    </p:spTree>
    <p:extLst>
      <p:ext uri="{BB962C8B-B14F-4D97-AF65-F5344CB8AC3E}">
        <p14:creationId xmlns:p14="http://schemas.microsoft.com/office/powerpoint/2010/main" val="337770316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0"/>
            <a:ext cx="12191999" cy="6858000"/>
          </a:xfrm>
          <a:prstGeom prst="rect">
            <a:avLst/>
          </a:prstGeom>
        </p:spPr>
      </p:pic>
      <p:sp>
        <p:nvSpPr>
          <p:cNvPr id="7" name="Заголовок 6"/>
          <p:cNvSpPr>
            <a:spLocks noGrp="1"/>
          </p:cNvSpPr>
          <p:nvPr>
            <p:ph type="title"/>
          </p:nvPr>
        </p:nvSpPr>
        <p:spPr>
          <a:xfrm>
            <a:off x="838199" y="2530810"/>
            <a:ext cx="10515600" cy="2113379"/>
          </a:xfrm>
        </p:spPr>
        <p:txBody>
          <a:bodyPr>
            <a:normAutofit/>
          </a:bodyPr>
          <a:lstStyle/>
          <a:p>
            <a:pPr algn="ctr"/>
            <a:r>
              <a:rPr lang="ru-RU" sz="5400" b="1" dirty="0" smtClean="0">
                <a:solidFill>
                  <a:srgbClr val="FFC000"/>
                </a:solidFill>
                <a:latin typeface="Times" panose="02020603050405020304" pitchFamily="18" charset="0"/>
                <a:cs typeface="Times" panose="02020603050405020304" pitchFamily="18" charset="0"/>
              </a:rPr>
              <a:t>СПАСИБО ЗА ВНИМАНИЕ</a:t>
            </a:r>
            <a:endParaRPr lang="ru-RU" sz="5400" b="1" dirty="0">
              <a:solidFill>
                <a:srgbClr val="FFC00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906987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5"/>
          <p:cNvSpPr>
            <a:spLocks noGrp="1"/>
          </p:cNvSpPr>
          <p:nvPr>
            <p:ph type="sldNum" sz="quarter" idx="11"/>
          </p:nvPr>
        </p:nvSpPr>
        <p:spPr/>
        <p:txBody>
          <a:bodyPr/>
          <a:lstStyle/>
          <a:p>
            <a:endParaRPr lang="en-US" altLang="ru-RU" dirty="0"/>
          </a:p>
        </p:txBody>
      </p:sp>
      <p:sp>
        <p:nvSpPr>
          <p:cNvPr id="952322" name="Rectangle 2"/>
          <p:cNvSpPr>
            <a:spLocks noGrp="1" noChangeArrowheads="1"/>
          </p:cNvSpPr>
          <p:nvPr>
            <p:ph type="title"/>
          </p:nvPr>
        </p:nvSpPr>
        <p:spPr>
          <a:xfrm>
            <a:off x="1828801" y="0"/>
            <a:ext cx="8251825" cy="2057400"/>
          </a:xfrm>
        </p:spPr>
        <p:txBody>
          <a:bodyPr/>
          <a:lstStyle/>
          <a:p>
            <a:pPr algn="ctr"/>
            <a:r>
              <a:rPr lang="ru-RU" altLang="ru-RU" sz="3600" dirty="0">
                <a:latin typeface="Times" panose="02020603050405020304" pitchFamily="18" charset="0"/>
                <a:cs typeface="Times" panose="02020603050405020304" pitchFamily="18" charset="0"/>
              </a:rPr>
              <a:t>Плотность кости (параметры)</a:t>
            </a:r>
            <a:br>
              <a:rPr lang="ru-RU" altLang="ru-RU" sz="3600" dirty="0">
                <a:latin typeface="Times" panose="02020603050405020304" pitchFamily="18" charset="0"/>
                <a:cs typeface="Times" panose="02020603050405020304" pitchFamily="18" charset="0"/>
              </a:rPr>
            </a:br>
            <a:r>
              <a:rPr lang="ru-RU" altLang="ru-RU" sz="2800" dirty="0">
                <a:solidFill>
                  <a:srgbClr val="FFFF00"/>
                </a:solidFill>
              </a:rPr>
              <a:t/>
            </a:r>
            <a:br>
              <a:rPr lang="ru-RU" altLang="ru-RU" sz="2800" dirty="0">
                <a:solidFill>
                  <a:srgbClr val="FFFF00"/>
                </a:solidFill>
              </a:rPr>
            </a:br>
            <a:r>
              <a:rPr lang="ru-RU" altLang="ru-RU" sz="3200" b="1" dirty="0">
                <a:latin typeface="Times" panose="02020603050405020304" pitchFamily="18" charset="0"/>
                <a:cs typeface="Times" panose="02020603050405020304" pitchFamily="18" charset="0"/>
              </a:rPr>
              <a:t>Количественные  </a:t>
            </a:r>
            <a:r>
              <a:rPr lang="ru-RU" altLang="ru-RU" sz="3200" b="1" dirty="0" smtClean="0">
                <a:latin typeface="Times" panose="02020603050405020304" pitchFamily="18" charset="0"/>
                <a:cs typeface="Times" panose="02020603050405020304" pitchFamily="18" charset="0"/>
              </a:rPr>
              <a:t>                    </a:t>
            </a:r>
            <a:r>
              <a:rPr lang="ru-RU" altLang="ru-RU" sz="3200" b="1" dirty="0">
                <a:latin typeface="Times" panose="02020603050405020304" pitchFamily="18" charset="0"/>
                <a:cs typeface="Times" panose="02020603050405020304" pitchFamily="18" charset="0"/>
              </a:rPr>
              <a:t>Качественные</a:t>
            </a:r>
          </a:p>
        </p:txBody>
      </p:sp>
      <p:sp>
        <p:nvSpPr>
          <p:cNvPr id="952323" name="Rectangle 3"/>
          <p:cNvSpPr>
            <a:spLocks noGrp="1" noChangeArrowheads="1"/>
          </p:cNvSpPr>
          <p:nvPr>
            <p:ph type="body" sz="half" idx="1"/>
          </p:nvPr>
        </p:nvSpPr>
        <p:spPr>
          <a:xfrm>
            <a:off x="2351088" y="2274889"/>
            <a:ext cx="3770312" cy="3724275"/>
          </a:xfrm>
        </p:spPr>
        <p:txBody>
          <a:bodyPr/>
          <a:lstStyle/>
          <a:p>
            <a:r>
              <a:rPr lang="ru-RU" altLang="ru-RU" sz="2000" b="1" dirty="0"/>
              <a:t>Масса</a:t>
            </a:r>
          </a:p>
          <a:p>
            <a:r>
              <a:rPr lang="ru-RU" altLang="ru-RU" sz="2000" b="1" dirty="0"/>
              <a:t>Объем</a:t>
            </a:r>
          </a:p>
          <a:p>
            <a:r>
              <a:rPr lang="ru-RU" altLang="ru-RU" sz="2000" b="1" dirty="0"/>
              <a:t>МПКТ</a:t>
            </a:r>
          </a:p>
        </p:txBody>
      </p:sp>
      <p:sp>
        <p:nvSpPr>
          <p:cNvPr id="952324" name="Rectangle 4"/>
          <p:cNvSpPr>
            <a:spLocks noGrp="1" noChangeArrowheads="1"/>
          </p:cNvSpPr>
          <p:nvPr>
            <p:ph type="body" sz="half" idx="2"/>
          </p:nvPr>
        </p:nvSpPr>
        <p:spPr>
          <a:xfrm>
            <a:off x="6403976" y="1989139"/>
            <a:ext cx="5292723" cy="4319587"/>
          </a:xfrm>
        </p:spPr>
        <p:txBody>
          <a:bodyPr/>
          <a:lstStyle/>
          <a:p>
            <a:r>
              <a:rPr lang="ru-RU" altLang="ru-RU" sz="1800" b="1" dirty="0"/>
              <a:t>Микроархитектура</a:t>
            </a:r>
          </a:p>
          <a:p>
            <a:r>
              <a:rPr lang="ru-RU" altLang="ru-RU" sz="1800" b="1" dirty="0" err="1"/>
              <a:t>Макроархитектура</a:t>
            </a:r>
            <a:endParaRPr lang="ru-RU" altLang="ru-RU" sz="1800" b="1" dirty="0"/>
          </a:p>
          <a:p>
            <a:r>
              <a:rPr lang="ru-RU" altLang="ru-RU" sz="1800" b="1" dirty="0"/>
              <a:t>Костный обмен</a:t>
            </a:r>
          </a:p>
          <a:p>
            <a:r>
              <a:rPr lang="ru-RU" altLang="ru-RU" sz="1800" b="1" dirty="0"/>
              <a:t>Микроповреждения</a:t>
            </a:r>
          </a:p>
          <a:p>
            <a:r>
              <a:rPr lang="ru-RU" altLang="ru-RU" sz="1800" b="1" dirty="0" err="1"/>
              <a:t>Апоптоз</a:t>
            </a:r>
            <a:endParaRPr lang="ru-RU" altLang="ru-RU" sz="1800" b="1" dirty="0"/>
          </a:p>
          <a:p>
            <a:r>
              <a:rPr lang="ru-RU" altLang="ru-RU" sz="1800" b="1" dirty="0"/>
              <a:t>Физические свойства</a:t>
            </a:r>
          </a:p>
          <a:p>
            <a:r>
              <a:rPr lang="ru-RU" altLang="ru-RU" sz="1800" b="1" dirty="0"/>
              <a:t>Объем кристаллов</a:t>
            </a:r>
          </a:p>
          <a:p>
            <a:r>
              <a:rPr lang="ru-RU" altLang="ru-RU" sz="1800" b="1" dirty="0"/>
              <a:t>Гомогенность (однородность) минерализации</a:t>
            </a:r>
          </a:p>
          <a:p>
            <a:r>
              <a:rPr lang="ru-RU" altLang="ru-RU" sz="1800" b="1" dirty="0"/>
              <a:t>Потеря горизонтальных трабекул</a:t>
            </a:r>
          </a:p>
        </p:txBody>
      </p:sp>
      <p:sp>
        <p:nvSpPr>
          <p:cNvPr id="952325" name="Text Box 5"/>
          <p:cNvSpPr txBox="1">
            <a:spLocks noChangeArrowheads="1"/>
          </p:cNvSpPr>
          <p:nvPr/>
        </p:nvSpPr>
        <p:spPr bwMode="auto">
          <a:xfrm>
            <a:off x="1703389" y="6381750"/>
            <a:ext cx="40597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ru-RU" sz="1400">
                <a:effectLst>
                  <a:outerShdw blurRad="38100" dist="38100" dir="2700000" algn="tl">
                    <a:srgbClr val="000000"/>
                  </a:outerShdw>
                </a:effectLst>
              </a:rPr>
              <a:t>Osteoporosis (state of the art) Switzerland, 2004</a:t>
            </a:r>
            <a:endParaRPr lang="ru-RU" altLang="ru-RU" sz="1400">
              <a:effectLst>
                <a:outerShdw blurRad="38100" dist="38100" dir="2700000" algn="tl">
                  <a:srgbClr val="000000"/>
                </a:outerShdw>
              </a:effectLst>
            </a:endParaRPr>
          </a:p>
        </p:txBody>
      </p:sp>
    </p:spTree>
    <p:extLst>
      <p:ext uri="{BB962C8B-B14F-4D97-AF65-F5344CB8AC3E}">
        <p14:creationId xmlns:p14="http://schemas.microsoft.com/office/powerpoint/2010/main" val="2114074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Номер слайда 4"/>
          <p:cNvSpPr>
            <a:spLocks noGrp="1"/>
          </p:cNvSpPr>
          <p:nvPr>
            <p:ph type="sldNum" sz="quarter" idx="11"/>
          </p:nvPr>
        </p:nvSpPr>
        <p:spPr/>
        <p:txBody>
          <a:bodyPr/>
          <a:lstStyle/>
          <a:p>
            <a:endParaRPr lang="en-US" altLang="ru-RU" dirty="0"/>
          </a:p>
        </p:txBody>
      </p:sp>
      <p:sp>
        <p:nvSpPr>
          <p:cNvPr id="1146882" name="Rectangle 2"/>
          <p:cNvSpPr>
            <a:spLocks noGrp="1" noChangeArrowheads="1"/>
          </p:cNvSpPr>
          <p:nvPr>
            <p:ph type="title"/>
          </p:nvPr>
        </p:nvSpPr>
        <p:spPr/>
        <p:txBody>
          <a:bodyPr>
            <a:normAutofit/>
          </a:bodyPr>
          <a:lstStyle/>
          <a:p>
            <a:pPr algn="ctr"/>
            <a:r>
              <a:rPr lang="ru-RU" altLang="ru-RU" sz="2800" dirty="0">
                <a:latin typeface="Times" panose="02020603050405020304" pitchFamily="18" charset="0"/>
                <a:cs typeface="Times" panose="02020603050405020304" pitchFamily="18" charset="0"/>
              </a:rPr>
              <a:t>Нарушение баланса между процессами образования и разрушения костной ткани приводит к снижению костной массы и может стать причиной развития остеопороза</a:t>
            </a:r>
          </a:p>
        </p:txBody>
      </p:sp>
      <p:sp>
        <p:nvSpPr>
          <p:cNvPr id="1146883" name="Freeform 3"/>
          <p:cNvSpPr>
            <a:spLocks/>
          </p:cNvSpPr>
          <p:nvPr/>
        </p:nvSpPr>
        <p:spPr bwMode="ltGray">
          <a:xfrm>
            <a:off x="5181601" y="2590800"/>
            <a:ext cx="1762125" cy="3841750"/>
          </a:xfrm>
          <a:custGeom>
            <a:avLst/>
            <a:gdLst>
              <a:gd name="T0" fmla="*/ 631 w 1248"/>
              <a:gd name="T1" fmla="*/ 0 h 2420"/>
              <a:gd name="T2" fmla="*/ 764 w 1248"/>
              <a:gd name="T3" fmla="*/ 1094 h 2420"/>
              <a:gd name="T4" fmla="*/ 764 w 1248"/>
              <a:gd name="T5" fmla="*/ 2156 h 2420"/>
              <a:gd name="T6" fmla="*/ 984 w 1248"/>
              <a:gd name="T7" fmla="*/ 2156 h 2420"/>
              <a:gd name="T8" fmla="*/ 1247 w 1248"/>
              <a:gd name="T9" fmla="*/ 2261 h 2420"/>
              <a:gd name="T10" fmla="*/ 1247 w 1248"/>
              <a:gd name="T11" fmla="*/ 2419 h 2420"/>
              <a:gd name="T12" fmla="*/ 0 w 1248"/>
              <a:gd name="T13" fmla="*/ 2419 h 2420"/>
              <a:gd name="T14" fmla="*/ 0 w 1248"/>
              <a:gd name="T15" fmla="*/ 2270 h 2420"/>
              <a:gd name="T16" fmla="*/ 211 w 1248"/>
              <a:gd name="T17" fmla="*/ 2147 h 2420"/>
              <a:gd name="T18" fmla="*/ 439 w 1248"/>
              <a:gd name="T19" fmla="*/ 2147 h 2420"/>
              <a:gd name="T20" fmla="*/ 439 w 1248"/>
              <a:gd name="T21" fmla="*/ 1103 h 2420"/>
              <a:gd name="T22" fmla="*/ 631 w 1248"/>
              <a:gd name="T23" fmla="*/ 0 h 2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8" h="2420">
                <a:moveTo>
                  <a:pt x="631" y="0"/>
                </a:moveTo>
                <a:lnTo>
                  <a:pt x="764" y="1094"/>
                </a:lnTo>
                <a:lnTo>
                  <a:pt x="764" y="2156"/>
                </a:lnTo>
                <a:lnTo>
                  <a:pt x="984" y="2156"/>
                </a:lnTo>
                <a:lnTo>
                  <a:pt x="1247" y="2261"/>
                </a:lnTo>
                <a:lnTo>
                  <a:pt x="1247" y="2419"/>
                </a:lnTo>
                <a:lnTo>
                  <a:pt x="0" y="2419"/>
                </a:lnTo>
                <a:lnTo>
                  <a:pt x="0" y="2270"/>
                </a:lnTo>
                <a:lnTo>
                  <a:pt x="211" y="2147"/>
                </a:lnTo>
                <a:lnTo>
                  <a:pt x="439" y="2147"/>
                </a:lnTo>
                <a:lnTo>
                  <a:pt x="439" y="1103"/>
                </a:lnTo>
                <a:lnTo>
                  <a:pt x="631" y="0"/>
                </a:lnTo>
              </a:path>
            </a:pathLst>
          </a:custGeom>
          <a:gradFill rotWithShape="0">
            <a:gsLst>
              <a:gs pos="0">
                <a:srgbClr val="AD6900">
                  <a:gamma/>
                  <a:shade val="29804"/>
                  <a:invGamma/>
                </a:srgbClr>
              </a:gs>
              <a:gs pos="50000">
                <a:srgbClr val="AD6900"/>
              </a:gs>
              <a:gs pos="100000">
                <a:srgbClr val="AD6900">
                  <a:gamma/>
                  <a:shade val="29804"/>
                  <a:invGamma/>
                </a:srgbClr>
              </a:gs>
            </a:gsLst>
            <a:lin ang="2700000" scaled="1"/>
          </a:gra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46884" name="Freeform 4"/>
          <p:cNvSpPr>
            <a:spLocks/>
          </p:cNvSpPr>
          <p:nvPr/>
        </p:nvSpPr>
        <p:spPr bwMode="ltGray">
          <a:xfrm>
            <a:off x="4295775" y="1700214"/>
            <a:ext cx="3746500" cy="1622425"/>
          </a:xfrm>
          <a:custGeom>
            <a:avLst/>
            <a:gdLst>
              <a:gd name="T0" fmla="*/ 50 w 2655"/>
              <a:gd name="T1" fmla="*/ 1021 h 1022"/>
              <a:gd name="T2" fmla="*/ 2654 w 2655"/>
              <a:gd name="T3" fmla="*/ 125 h 1022"/>
              <a:gd name="T4" fmla="*/ 2611 w 2655"/>
              <a:gd name="T5" fmla="*/ 0 h 1022"/>
              <a:gd name="T6" fmla="*/ 1344 w 2655"/>
              <a:gd name="T7" fmla="*/ 166 h 1022"/>
              <a:gd name="T8" fmla="*/ 1147 w 2655"/>
              <a:gd name="T9" fmla="*/ 234 h 1022"/>
              <a:gd name="T10" fmla="*/ 0 w 2655"/>
              <a:gd name="T11" fmla="*/ 877 h 1022"/>
              <a:gd name="T12" fmla="*/ 50 w 2655"/>
              <a:gd name="T13" fmla="*/ 1021 h 1022"/>
            </a:gdLst>
            <a:ahLst/>
            <a:cxnLst>
              <a:cxn ang="0">
                <a:pos x="T0" y="T1"/>
              </a:cxn>
              <a:cxn ang="0">
                <a:pos x="T2" y="T3"/>
              </a:cxn>
              <a:cxn ang="0">
                <a:pos x="T4" y="T5"/>
              </a:cxn>
              <a:cxn ang="0">
                <a:pos x="T6" y="T7"/>
              </a:cxn>
              <a:cxn ang="0">
                <a:pos x="T8" y="T9"/>
              </a:cxn>
              <a:cxn ang="0">
                <a:pos x="T10" y="T11"/>
              </a:cxn>
              <a:cxn ang="0">
                <a:pos x="T12" y="T13"/>
              </a:cxn>
            </a:cxnLst>
            <a:rect l="0" t="0" r="r" b="b"/>
            <a:pathLst>
              <a:path w="2655" h="1022">
                <a:moveTo>
                  <a:pt x="50" y="1021"/>
                </a:moveTo>
                <a:lnTo>
                  <a:pt x="2654" y="125"/>
                </a:lnTo>
                <a:lnTo>
                  <a:pt x="2611" y="0"/>
                </a:lnTo>
                <a:lnTo>
                  <a:pt x="1344" y="166"/>
                </a:lnTo>
                <a:lnTo>
                  <a:pt x="1147" y="234"/>
                </a:lnTo>
                <a:lnTo>
                  <a:pt x="0" y="877"/>
                </a:lnTo>
                <a:lnTo>
                  <a:pt x="50" y="1021"/>
                </a:lnTo>
              </a:path>
            </a:pathLst>
          </a:custGeom>
          <a:gradFill rotWithShape="0">
            <a:gsLst>
              <a:gs pos="0">
                <a:srgbClr val="AD6900"/>
              </a:gs>
              <a:gs pos="100000">
                <a:srgbClr val="AD6900">
                  <a:gamma/>
                  <a:shade val="29804"/>
                  <a:invGamma/>
                </a:srgbClr>
              </a:gs>
            </a:gsLst>
            <a:lin ang="5400000" scaled="1"/>
          </a:gradFill>
          <a:ln w="12700" cap="rnd" cmpd="sng">
            <a:solidFill>
              <a:srgbClr val="C1834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1146885" name="Group 5"/>
          <p:cNvGrpSpPr>
            <a:grpSpLocks/>
          </p:cNvGrpSpPr>
          <p:nvPr/>
        </p:nvGrpSpPr>
        <p:grpSpPr bwMode="auto">
          <a:xfrm>
            <a:off x="6705601" y="1916114"/>
            <a:ext cx="2360613" cy="2581275"/>
            <a:chOff x="3672" y="983"/>
            <a:chExt cx="1673" cy="1850"/>
          </a:xfrm>
        </p:grpSpPr>
        <p:sp>
          <p:nvSpPr>
            <p:cNvPr id="1146886" name="Freeform 6"/>
            <p:cNvSpPr>
              <a:spLocks/>
            </p:cNvSpPr>
            <p:nvPr/>
          </p:nvSpPr>
          <p:spPr bwMode="ltGray">
            <a:xfrm>
              <a:off x="3672" y="2696"/>
              <a:ext cx="1673" cy="137"/>
            </a:xfrm>
            <a:custGeom>
              <a:avLst/>
              <a:gdLst>
                <a:gd name="T0" fmla="*/ 0 w 1673"/>
                <a:gd name="T1" fmla="*/ 0 h 137"/>
                <a:gd name="T2" fmla="*/ 56 w 1673"/>
                <a:gd name="T3" fmla="*/ 136 h 137"/>
                <a:gd name="T4" fmla="*/ 1608 w 1673"/>
                <a:gd name="T5" fmla="*/ 136 h 137"/>
                <a:gd name="T6" fmla="*/ 1672 w 1673"/>
                <a:gd name="T7" fmla="*/ 0 h 137"/>
                <a:gd name="T8" fmla="*/ 0 w 1673"/>
                <a:gd name="T9" fmla="*/ 0 h 137"/>
              </a:gdLst>
              <a:ahLst/>
              <a:cxnLst>
                <a:cxn ang="0">
                  <a:pos x="T0" y="T1"/>
                </a:cxn>
                <a:cxn ang="0">
                  <a:pos x="T2" y="T3"/>
                </a:cxn>
                <a:cxn ang="0">
                  <a:pos x="T4" y="T5"/>
                </a:cxn>
                <a:cxn ang="0">
                  <a:pos x="T6" y="T7"/>
                </a:cxn>
                <a:cxn ang="0">
                  <a:pos x="T8" y="T9"/>
                </a:cxn>
              </a:cxnLst>
              <a:rect l="0" t="0" r="r" b="b"/>
              <a:pathLst>
                <a:path w="1673" h="137">
                  <a:moveTo>
                    <a:pt x="0" y="0"/>
                  </a:moveTo>
                  <a:lnTo>
                    <a:pt x="56" y="136"/>
                  </a:lnTo>
                  <a:lnTo>
                    <a:pt x="1608" y="136"/>
                  </a:lnTo>
                  <a:lnTo>
                    <a:pt x="1672" y="0"/>
                  </a:lnTo>
                  <a:lnTo>
                    <a:pt x="0" y="0"/>
                  </a:lnTo>
                </a:path>
              </a:pathLst>
            </a:custGeom>
            <a:gradFill rotWithShape="0">
              <a:gsLst>
                <a:gs pos="0">
                  <a:srgbClr val="AD6900"/>
                </a:gs>
                <a:gs pos="100000">
                  <a:srgbClr val="AD6900">
                    <a:gamma/>
                    <a:shade val="29804"/>
                    <a:invGamma/>
                  </a:srgbClr>
                </a:gs>
              </a:gsLst>
              <a:lin ang="5400000" scaled="1"/>
            </a:gra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1146887" name="Group 7"/>
            <p:cNvGrpSpPr>
              <a:grpSpLocks/>
            </p:cNvGrpSpPr>
            <p:nvPr/>
          </p:nvGrpSpPr>
          <p:grpSpPr bwMode="auto">
            <a:xfrm>
              <a:off x="3720" y="983"/>
              <a:ext cx="1560" cy="1713"/>
              <a:chOff x="3720" y="983"/>
              <a:chExt cx="1560" cy="1713"/>
            </a:xfrm>
          </p:grpSpPr>
          <p:sp>
            <p:nvSpPr>
              <p:cNvPr id="1146888" name="Line 8"/>
              <p:cNvSpPr>
                <a:spLocks noChangeShapeType="1"/>
              </p:cNvSpPr>
              <p:nvPr/>
            </p:nvSpPr>
            <p:spPr bwMode="ltGray">
              <a:xfrm>
                <a:off x="4518" y="983"/>
                <a:ext cx="762" cy="1705"/>
              </a:xfrm>
              <a:prstGeom prst="line">
                <a:avLst/>
              </a:prstGeom>
              <a:noFill/>
              <a:ln w="25400">
                <a:solidFill>
                  <a:schemeClr val="fo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146889" name="Line 9"/>
              <p:cNvSpPr>
                <a:spLocks noChangeShapeType="1"/>
              </p:cNvSpPr>
              <p:nvPr/>
            </p:nvSpPr>
            <p:spPr bwMode="ltGray">
              <a:xfrm>
                <a:off x="4510" y="983"/>
                <a:ext cx="0" cy="1713"/>
              </a:xfrm>
              <a:prstGeom prst="line">
                <a:avLst/>
              </a:prstGeom>
              <a:noFill/>
              <a:ln w="25400">
                <a:solidFill>
                  <a:schemeClr val="fo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146890" name="Line 10"/>
              <p:cNvSpPr>
                <a:spLocks noChangeShapeType="1"/>
              </p:cNvSpPr>
              <p:nvPr/>
            </p:nvSpPr>
            <p:spPr bwMode="ltGray">
              <a:xfrm flipH="1">
                <a:off x="3720" y="983"/>
                <a:ext cx="798" cy="1713"/>
              </a:xfrm>
              <a:prstGeom prst="line">
                <a:avLst/>
              </a:prstGeom>
              <a:noFill/>
              <a:ln w="25400">
                <a:solidFill>
                  <a:schemeClr val="fo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grpSp>
        <p:nvGrpSpPr>
          <p:cNvPr id="1146891" name="Group 11"/>
          <p:cNvGrpSpPr>
            <a:grpSpLocks/>
          </p:cNvGrpSpPr>
          <p:nvPr/>
        </p:nvGrpSpPr>
        <p:grpSpPr bwMode="auto">
          <a:xfrm>
            <a:off x="3216276" y="3284538"/>
            <a:ext cx="2360613" cy="2520950"/>
            <a:chOff x="3672" y="983"/>
            <a:chExt cx="1673" cy="1850"/>
          </a:xfrm>
        </p:grpSpPr>
        <p:sp>
          <p:nvSpPr>
            <p:cNvPr id="1146892" name="Freeform 12"/>
            <p:cNvSpPr>
              <a:spLocks/>
            </p:cNvSpPr>
            <p:nvPr/>
          </p:nvSpPr>
          <p:spPr bwMode="ltGray">
            <a:xfrm>
              <a:off x="3672" y="2696"/>
              <a:ext cx="1673" cy="137"/>
            </a:xfrm>
            <a:custGeom>
              <a:avLst/>
              <a:gdLst>
                <a:gd name="T0" fmla="*/ 0 w 1673"/>
                <a:gd name="T1" fmla="*/ 0 h 137"/>
                <a:gd name="T2" fmla="*/ 56 w 1673"/>
                <a:gd name="T3" fmla="*/ 136 h 137"/>
                <a:gd name="T4" fmla="*/ 1608 w 1673"/>
                <a:gd name="T5" fmla="*/ 136 h 137"/>
                <a:gd name="T6" fmla="*/ 1672 w 1673"/>
                <a:gd name="T7" fmla="*/ 0 h 137"/>
                <a:gd name="T8" fmla="*/ 0 w 1673"/>
                <a:gd name="T9" fmla="*/ 0 h 137"/>
              </a:gdLst>
              <a:ahLst/>
              <a:cxnLst>
                <a:cxn ang="0">
                  <a:pos x="T0" y="T1"/>
                </a:cxn>
                <a:cxn ang="0">
                  <a:pos x="T2" y="T3"/>
                </a:cxn>
                <a:cxn ang="0">
                  <a:pos x="T4" y="T5"/>
                </a:cxn>
                <a:cxn ang="0">
                  <a:pos x="T6" y="T7"/>
                </a:cxn>
                <a:cxn ang="0">
                  <a:pos x="T8" y="T9"/>
                </a:cxn>
              </a:cxnLst>
              <a:rect l="0" t="0" r="r" b="b"/>
              <a:pathLst>
                <a:path w="1673" h="137">
                  <a:moveTo>
                    <a:pt x="0" y="0"/>
                  </a:moveTo>
                  <a:lnTo>
                    <a:pt x="56" y="136"/>
                  </a:lnTo>
                  <a:lnTo>
                    <a:pt x="1608" y="136"/>
                  </a:lnTo>
                  <a:lnTo>
                    <a:pt x="1672" y="0"/>
                  </a:lnTo>
                  <a:lnTo>
                    <a:pt x="0" y="0"/>
                  </a:lnTo>
                </a:path>
              </a:pathLst>
            </a:custGeom>
            <a:gradFill rotWithShape="0">
              <a:gsLst>
                <a:gs pos="0">
                  <a:srgbClr val="AD6900"/>
                </a:gs>
                <a:gs pos="100000">
                  <a:srgbClr val="AD6900">
                    <a:gamma/>
                    <a:shade val="29804"/>
                    <a:invGamma/>
                  </a:srgbClr>
                </a:gs>
              </a:gsLst>
              <a:lin ang="5400000" scaled="1"/>
            </a:gra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1146893" name="Group 13"/>
            <p:cNvGrpSpPr>
              <a:grpSpLocks/>
            </p:cNvGrpSpPr>
            <p:nvPr/>
          </p:nvGrpSpPr>
          <p:grpSpPr bwMode="auto">
            <a:xfrm>
              <a:off x="3720" y="983"/>
              <a:ext cx="1560" cy="1713"/>
              <a:chOff x="3720" y="983"/>
              <a:chExt cx="1560" cy="1713"/>
            </a:xfrm>
          </p:grpSpPr>
          <p:sp>
            <p:nvSpPr>
              <p:cNvPr id="1146894" name="Line 14"/>
              <p:cNvSpPr>
                <a:spLocks noChangeShapeType="1"/>
              </p:cNvSpPr>
              <p:nvPr/>
            </p:nvSpPr>
            <p:spPr bwMode="ltGray">
              <a:xfrm>
                <a:off x="4518" y="983"/>
                <a:ext cx="762" cy="1705"/>
              </a:xfrm>
              <a:prstGeom prst="line">
                <a:avLst/>
              </a:prstGeom>
              <a:noFill/>
              <a:ln w="25400">
                <a:solidFill>
                  <a:schemeClr val="fo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146895" name="Line 15"/>
              <p:cNvSpPr>
                <a:spLocks noChangeShapeType="1"/>
              </p:cNvSpPr>
              <p:nvPr/>
            </p:nvSpPr>
            <p:spPr bwMode="ltGray">
              <a:xfrm>
                <a:off x="4510" y="983"/>
                <a:ext cx="0" cy="1713"/>
              </a:xfrm>
              <a:prstGeom prst="line">
                <a:avLst/>
              </a:prstGeom>
              <a:noFill/>
              <a:ln w="25400">
                <a:solidFill>
                  <a:schemeClr val="fo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146896" name="Line 16"/>
              <p:cNvSpPr>
                <a:spLocks noChangeShapeType="1"/>
              </p:cNvSpPr>
              <p:nvPr/>
            </p:nvSpPr>
            <p:spPr bwMode="ltGray">
              <a:xfrm flipH="1">
                <a:off x="3720" y="983"/>
                <a:ext cx="798" cy="1713"/>
              </a:xfrm>
              <a:prstGeom prst="line">
                <a:avLst/>
              </a:prstGeom>
              <a:noFill/>
              <a:ln w="25400">
                <a:solidFill>
                  <a:schemeClr val="fo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sp>
        <p:nvSpPr>
          <p:cNvPr id="1146897" name="Rectangle 17"/>
          <p:cNvSpPr>
            <a:spLocks noChangeArrowheads="1"/>
          </p:cNvSpPr>
          <p:nvPr/>
        </p:nvSpPr>
        <p:spPr bwMode="auto">
          <a:xfrm>
            <a:off x="3432175" y="4724400"/>
            <a:ext cx="1943100" cy="9144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ru-RU" altLang="ru-RU" sz="2400">
                <a:solidFill>
                  <a:srgbClr val="060C24"/>
                </a:solidFill>
                <a:latin typeface="Times New Roman" panose="02020603050405020304" pitchFamily="18" charset="0"/>
              </a:rPr>
              <a:t>Разрушение</a:t>
            </a:r>
          </a:p>
          <a:p>
            <a:r>
              <a:rPr lang="ru-RU" altLang="ru-RU" sz="2400">
                <a:solidFill>
                  <a:srgbClr val="060C24"/>
                </a:solidFill>
                <a:latin typeface="Times New Roman" panose="02020603050405020304" pitchFamily="18" charset="0"/>
              </a:rPr>
              <a:t>кости</a:t>
            </a:r>
          </a:p>
        </p:txBody>
      </p:sp>
      <p:sp>
        <p:nvSpPr>
          <p:cNvPr id="1146898" name="Rectangle 18"/>
          <p:cNvSpPr>
            <a:spLocks noChangeArrowheads="1"/>
          </p:cNvSpPr>
          <p:nvPr/>
        </p:nvSpPr>
        <p:spPr bwMode="auto">
          <a:xfrm>
            <a:off x="6888163" y="3933826"/>
            <a:ext cx="2087562" cy="35877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ru-RU" altLang="ru-RU">
                <a:solidFill>
                  <a:srgbClr val="060C24"/>
                </a:solidFill>
                <a:latin typeface="Times New Roman" panose="02020603050405020304" pitchFamily="18" charset="0"/>
              </a:rPr>
              <a:t>Образование кости</a:t>
            </a:r>
          </a:p>
        </p:txBody>
      </p:sp>
      <p:pic>
        <p:nvPicPr>
          <p:cNvPr id="1146899" name="Picture 19" descr="snap00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1094" t="41597" r="31093" b="24792"/>
          <a:stretch>
            <a:fillRect/>
          </a:stretch>
        </p:blipFill>
        <p:spPr>
          <a:xfrm>
            <a:off x="7162800" y="4800600"/>
            <a:ext cx="3505200" cy="2057400"/>
          </a:xfrm>
          <a:noFill/>
          <a:ln>
            <a:solidFill>
              <a:schemeClr val="bg1"/>
            </a:solidFill>
            <a:miter lim="800000"/>
            <a:headEnd/>
            <a:tailEnd/>
          </a:ln>
          <a:effectLst>
            <a:outerShdw dist="53882"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337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0" y="549275"/>
            <a:ext cx="8713788" cy="869950"/>
          </a:xfrm>
        </p:spPr>
        <p:txBody>
          <a:bodyPr>
            <a:normAutofit fontScale="90000"/>
          </a:bodyPr>
          <a:lstStyle/>
          <a:p>
            <a:r>
              <a:rPr lang="ru-RU" altLang="ru-RU" sz="3600" b="1">
                <a:effectLst>
                  <a:outerShdw blurRad="38100" dist="38100" dir="2700000" algn="tl">
                    <a:srgbClr val="C0C0C0"/>
                  </a:outerShdw>
                </a:effectLst>
                <a:latin typeface="Tahoma" panose="020B0604030504040204" pitchFamily="34" charset="0"/>
                <a:cs typeface="Arial" panose="020B0604020202020204" pitchFamily="34" charset="0"/>
              </a:rPr>
              <a:t>Высокая экономическая и социальная цена</a:t>
            </a:r>
            <a:r>
              <a:rPr lang="en-US" altLang="ru-RU" sz="3600" b="1">
                <a:effectLst>
                  <a:outerShdw blurRad="38100" dist="38100" dir="2700000" algn="tl">
                    <a:srgbClr val="C0C0C0"/>
                  </a:outerShdw>
                </a:effectLst>
                <a:latin typeface="Tahoma" panose="020B0604030504040204" pitchFamily="34" charset="0"/>
                <a:cs typeface="Arial" panose="020B0604020202020204" pitchFamily="34" charset="0"/>
              </a:rPr>
              <a:t> остеопороз</a:t>
            </a:r>
            <a:r>
              <a:rPr lang="ru-RU" altLang="ru-RU" sz="3600" b="1">
                <a:effectLst>
                  <a:outerShdw blurRad="38100" dist="38100" dir="2700000" algn="tl">
                    <a:srgbClr val="C0C0C0"/>
                  </a:outerShdw>
                </a:effectLst>
                <a:latin typeface="Tahoma" panose="020B0604030504040204" pitchFamily="34" charset="0"/>
                <a:cs typeface="Arial" panose="020B0604020202020204" pitchFamily="34" charset="0"/>
              </a:rPr>
              <a:t>а</a:t>
            </a:r>
            <a:r>
              <a:rPr lang="en-US" altLang="ru-RU">
                <a:solidFill>
                  <a:schemeClr val="tx1"/>
                </a:solidFill>
                <a:effectLst>
                  <a:outerShdw blurRad="38100" dist="38100" dir="2700000" algn="tl">
                    <a:srgbClr val="C0C0C0"/>
                  </a:outerShdw>
                </a:effectLst>
                <a:latin typeface="Tahoma" panose="020B0604030504040204" pitchFamily="34" charset="0"/>
              </a:rPr>
              <a:t> </a:t>
            </a:r>
            <a:br>
              <a:rPr lang="en-US" altLang="ru-RU">
                <a:solidFill>
                  <a:schemeClr val="tx1"/>
                </a:solidFill>
                <a:effectLst>
                  <a:outerShdw blurRad="38100" dist="38100" dir="2700000" algn="tl">
                    <a:srgbClr val="C0C0C0"/>
                  </a:outerShdw>
                </a:effectLst>
                <a:latin typeface="Tahoma" panose="020B0604030504040204" pitchFamily="34" charset="0"/>
              </a:rPr>
            </a:br>
            <a:endParaRPr lang="en-US" altLang="ru-RU">
              <a:solidFill>
                <a:schemeClr val="tx1"/>
              </a:solidFill>
              <a:effectLst>
                <a:outerShdw blurRad="38100" dist="38100" dir="2700000" algn="tl">
                  <a:srgbClr val="C0C0C0"/>
                </a:outerShdw>
              </a:effectLst>
              <a:latin typeface="Tahoma" panose="020B0604030504040204" pitchFamily="34" charset="0"/>
            </a:endParaRPr>
          </a:p>
        </p:txBody>
      </p:sp>
      <p:sp>
        <p:nvSpPr>
          <p:cNvPr id="19459" name="Rectangle 3"/>
          <p:cNvSpPr>
            <a:spLocks noGrp="1" noChangeArrowheads="1"/>
          </p:cNvSpPr>
          <p:nvPr>
            <p:ph type="body" idx="1"/>
          </p:nvPr>
        </p:nvSpPr>
        <p:spPr>
          <a:xfrm>
            <a:off x="1524000" y="1412875"/>
            <a:ext cx="7715250" cy="4805364"/>
          </a:xfrm>
        </p:spPr>
        <p:txBody>
          <a:bodyPr>
            <a:normAutofit/>
          </a:bodyPr>
          <a:lstStyle/>
          <a:p>
            <a:pPr>
              <a:lnSpc>
                <a:spcPct val="90000"/>
              </a:lnSpc>
              <a:spcAft>
                <a:spcPct val="60000"/>
              </a:spcAft>
              <a:buFont typeface="Symbol" panose="05050102010706020507" pitchFamily="18" charset="2"/>
              <a:buChar char="·"/>
            </a:pPr>
            <a:r>
              <a:rPr lang="ru-RU" altLang="ru-RU" b="1" dirty="0">
                <a:solidFill>
                  <a:srgbClr val="FFFF00"/>
                </a:solidFill>
                <a:effectLst>
                  <a:outerShdw blurRad="38100" dist="38100" dir="2700000" algn="tl">
                    <a:srgbClr val="C0C0C0"/>
                  </a:outerShdw>
                </a:effectLst>
                <a:cs typeface="Arial" panose="020B0604020202020204" pitchFamily="34" charset="0"/>
              </a:rPr>
              <a:t>Расходы на лечение </a:t>
            </a:r>
            <a:r>
              <a:rPr lang="ru-RU" altLang="ru-RU" b="1" dirty="0" err="1">
                <a:solidFill>
                  <a:srgbClr val="FFFF00"/>
                </a:solidFill>
                <a:effectLst>
                  <a:outerShdw blurRad="38100" dist="38100" dir="2700000" algn="tl">
                    <a:srgbClr val="C0C0C0"/>
                  </a:outerShdw>
                </a:effectLst>
                <a:cs typeface="Arial" panose="020B0604020202020204" pitchFamily="34" charset="0"/>
              </a:rPr>
              <a:t>остеопоретических</a:t>
            </a:r>
            <a:r>
              <a:rPr lang="ru-RU" altLang="ru-RU" b="1" dirty="0">
                <a:solidFill>
                  <a:srgbClr val="FFFF00"/>
                </a:solidFill>
                <a:effectLst>
                  <a:outerShdw blurRad="38100" dist="38100" dir="2700000" algn="tl">
                    <a:srgbClr val="C0C0C0"/>
                  </a:outerShdw>
                </a:effectLst>
                <a:cs typeface="Arial" panose="020B0604020202020204" pitchFamily="34" charset="0"/>
              </a:rPr>
              <a:t/>
            </a:r>
            <a:br>
              <a:rPr lang="ru-RU" altLang="ru-RU" b="1" dirty="0">
                <a:solidFill>
                  <a:srgbClr val="FFFF00"/>
                </a:solidFill>
                <a:effectLst>
                  <a:outerShdw blurRad="38100" dist="38100" dir="2700000" algn="tl">
                    <a:srgbClr val="C0C0C0"/>
                  </a:outerShdw>
                </a:effectLst>
                <a:cs typeface="Arial" panose="020B0604020202020204" pitchFamily="34" charset="0"/>
              </a:rPr>
            </a:br>
            <a:r>
              <a:rPr lang="ru-RU" altLang="ru-RU" b="1" dirty="0">
                <a:solidFill>
                  <a:srgbClr val="FFFF00"/>
                </a:solidFill>
                <a:effectLst>
                  <a:outerShdw blurRad="38100" dist="38100" dir="2700000" algn="tl">
                    <a:srgbClr val="C0C0C0"/>
                  </a:outerShdw>
                </a:effectLst>
                <a:cs typeface="Arial" panose="020B0604020202020204" pitchFamily="34" charset="0"/>
              </a:rPr>
              <a:t>переломов в США и Европе</a:t>
            </a:r>
            <a:br>
              <a:rPr lang="ru-RU" altLang="ru-RU" b="1" dirty="0">
                <a:solidFill>
                  <a:srgbClr val="FFFF00"/>
                </a:solidFill>
                <a:effectLst>
                  <a:outerShdw blurRad="38100" dist="38100" dir="2700000" algn="tl">
                    <a:srgbClr val="C0C0C0"/>
                  </a:outerShdw>
                </a:effectLst>
                <a:cs typeface="Arial" panose="020B0604020202020204" pitchFamily="34" charset="0"/>
              </a:rPr>
            </a:br>
            <a:r>
              <a:rPr lang="ru-RU" altLang="ru-RU" b="1" dirty="0">
                <a:solidFill>
                  <a:srgbClr val="FFFF00"/>
                </a:solidFill>
                <a:effectLst>
                  <a:outerShdw blurRad="38100" dist="38100" dir="2700000" algn="tl">
                    <a:srgbClr val="C0C0C0"/>
                  </a:outerShdw>
                </a:effectLst>
                <a:cs typeface="Arial" panose="020B0604020202020204" pitchFamily="34" charset="0"/>
              </a:rPr>
              <a:t>составляют</a:t>
            </a:r>
            <a:r>
              <a:rPr lang="ru-RU" altLang="ru-RU" dirty="0">
                <a:solidFill>
                  <a:srgbClr val="FFFF00"/>
                </a:solidFill>
              </a:rPr>
              <a:t> </a:t>
            </a:r>
            <a:r>
              <a:rPr lang="ru-RU" altLang="ru-RU" b="1" dirty="0">
                <a:solidFill>
                  <a:srgbClr val="990000"/>
                </a:solidFill>
                <a:effectLst>
                  <a:outerShdw blurRad="38100" dist="38100" dir="2700000" algn="tl">
                    <a:srgbClr val="C0C0C0"/>
                  </a:outerShdw>
                </a:effectLst>
              </a:rPr>
              <a:t>$27</a:t>
            </a:r>
            <a:r>
              <a:rPr lang="ru-RU" altLang="ru-RU" dirty="0">
                <a:solidFill>
                  <a:srgbClr val="990000"/>
                </a:solidFill>
                <a:effectLst>
                  <a:outerShdw blurRad="38100" dist="38100" dir="2700000" algn="tl">
                    <a:srgbClr val="C0C0C0"/>
                  </a:outerShdw>
                </a:effectLst>
              </a:rPr>
              <a:t> миллиардов в год</a:t>
            </a:r>
            <a:r>
              <a:rPr lang="ru-RU" altLang="ru-RU" dirty="0"/>
              <a:t> </a:t>
            </a:r>
            <a:r>
              <a:rPr lang="ru-RU" altLang="ru-RU" baseline="30000" dirty="0"/>
              <a:t>2</a:t>
            </a:r>
          </a:p>
          <a:p>
            <a:pPr>
              <a:lnSpc>
                <a:spcPct val="90000"/>
              </a:lnSpc>
              <a:buFont typeface="Symbol" panose="05050102010706020507" pitchFamily="18" charset="2"/>
              <a:buChar char="·"/>
            </a:pPr>
            <a:r>
              <a:rPr lang="ru-RU" altLang="ru-RU" b="1" dirty="0">
                <a:solidFill>
                  <a:srgbClr val="FFFF00"/>
                </a:solidFill>
                <a:effectLst>
                  <a:outerShdw blurRad="38100" dist="38100" dir="2700000" algn="tl">
                    <a:srgbClr val="C0C0C0"/>
                  </a:outerShdw>
                </a:effectLst>
                <a:cs typeface="Arial" panose="020B0604020202020204" pitchFamily="34" charset="0"/>
              </a:rPr>
              <a:t>Последствия</a:t>
            </a:r>
            <a:r>
              <a:rPr lang="ru-RU" altLang="ru-RU" dirty="0"/>
              <a:t> </a:t>
            </a:r>
            <a:r>
              <a:rPr lang="ru-RU" altLang="ru-RU" dirty="0">
                <a:solidFill>
                  <a:srgbClr val="990000"/>
                </a:solidFill>
                <a:effectLst>
                  <a:outerShdw blurRad="38100" dist="38100" dir="2700000" algn="tl">
                    <a:srgbClr val="C0C0C0"/>
                  </a:outerShdw>
                </a:effectLst>
              </a:rPr>
              <a:t>переломов бедра</a:t>
            </a:r>
            <a:r>
              <a:rPr lang="ru-RU" altLang="ru-RU" dirty="0"/>
              <a:t>, </a:t>
            </a:r>
            <a:r>
              <a:rPr lang="ru-RU" altLang="ru-RU" b="1" dirty="0">
                <a:solidFill>
                  <a:srgbClr val="FFFF00"/>
                </a:solidFill>
                <a:effectLst>
                  <a:outerShdw blurRad="38100" dist="38100" dir="2700000" algn="tl">
                    <a:srgbClr val="C0C0C0"/>
                  </a:outerShdw>
                </a:effectLst>
                <a:cs typeface="Arial" panose="020B0604020202020204" pitchFamily="34" charset="0"/>
              </a:rPr>
              <a:t>требующих госпитализации </a:t>
            </a:r>
            <a:r>
              <a:rPr lang="en-US" altLang="ru-RU" b="1" dirty="0">
                <a:solidFill>
                  <a:srgbClr val="FFFF00"/>
                </a:solidFill>
                <a:effectLst>
                  <a:outerShdw blurRad="38100" dist="38100" dir="2700000" algn="tl">
                    <a:srgbClr val="C0C0C0"/>
                  </a:outerShdw>
                </a:effectLst>
                <a:cs typeface="Arial" panose="020B0604020202020204" pitchFamily="34" charset="0"/>
              </a:rPr>
              <a:t>³</a:t>
            </a:r>
            <a:r>
              <a:rPr lang="en-US" altLang="ru-RU" b="1" dirty="0">
                <a:solidFill>
                  <a:srgbClr val="FFFF00"/>
                </a:solidFill>
                <a:cs typeface="Arial" panose="020B0604020202020204" pitchFamily="34" charset="0"/>
              </a:rPr>
              <a:t>  </a:t>
            </a:r>
          </a:p>
          <a:p>
            <a:pPr lvl="1">
              <a:lnSpc>
                <a:spcPct val="90000"/>
              </a:lnSpc>
            </a:pPr>
            <a:r>
              <a:rPr lang="ru-RU" altLang="ru-RU" b="1" dirty="0">
                <a:solidFill>
                  <a:srgbClr val="FFFF00"/>
                </a:solidFill>
                <a:effectLst>
                  <a:outerShdw blurRad="38100" dist="38100" dir="2700000" algn="tl">
                    <a:srgbClr val="C0C0C0"/>
                  </a:outerShdw>
                </a:effectLst>
                <a:cs typeface="Arial" panose="020B0604020202020204" pitchFamily="34" charset="0"/>
              </a:rPr>
              <a:t>смерть по «другим причинам» в</a:t>
            </a:r>
            <a:r>
              <a:rPr lang="ru-RU" altLang="ru-RU" dirty="0">
                <a:solidFill>
                  <a:srgbClr val="FFFF00"/>
                </a:solidFill>
              </a:rPr>
              <a:t> </a:t>
            </a:r>
            <a:r>
              <a:rPr lang="en-US" altLang="ru-RU" b="1" dirty="0">
                <a:solidFill>
                  <a:srgbClr val="990000"/>
                </a:solidFill>
                <a:effectLst>
                  <a:outerShdw blurRad="38100" dist="38100" dir="2700000" algn="tl">
                    <a:srgbClr val="C0C0C0"/>
                  </a:outerShdw>
                </a:effectLst>
              </a:rPr>
              <a:t>10–20%</a:t>
            </a:r>
            <a:r>
              <a:rPr lang="en-US" altLang="ru-RU" dirty="0"/>
              <a:t> </a:t>
            </a:r>
            <a:r>
              <a:rPr lang="ru-RU" altLang="ru-RU" b="1" dirty="0">
                <a:solidFill>
                  <a:srgbClr val="FFFF00"/>
                </a:solidFill>
                <a:effectLst>
                  <a:outerShdw blurRad="38100" dist="38100" dir="2700000" algn="tl">
                    <a:srgbClr val="C0C0C0"/>
                  </a:outerShdw>
                </a:effectLst>
                <a:cs typeface="Arial" panose="020B0604020202020204" pitchFamily="34" charset="0"/>
              </a:rPr>
              <a:t>случаев </a:t>
            </a:r>
          </a:p>
          <a:p>
            <a:pPr lvl="1">
              <a:lnSpc>
                <a:spcPct val="90000"/>
              </a:lnSpc>
            </a:pPr>
            <a:r>
              <a:rPr lang="ru-RU" altLang="ru-RU" b="1" dirty="0">
                <a:solidFill>
                  <a:srgbClr val="FFFF00"/>
                </a:solidFill>
                <a:effectLst>
                  <a:outerShdw blurRad="38100" dist="38100" dir="2700000" algn="tl">
                    <a:srgbClr val="C0C0C0"/>
                  </a:outerShdw>
                </a:effectLst>
                <a:cs typeface="Arial" panose="020B0604020202020204" pitchFamily="34" charset="0"/>
              </a:rPr>
              <a:t>утрата способности самостоятельно передвигаться</a:t>
            </a:r>
            <a:r>
              <a:rPr lang="ru-RU" altLang="ru-RU" dirty="0">
                <a:solidFill>
                  <a:srgbClr val="FFFF00"/>
                </a:solidFill>
              </a:rPr>
              <a:t> </a:t>
            </a:r>
            <a:r>
              <a:rPr lang="ru-RU" altLang="ru-RU" b="1" dirty="0">
                <a:solidFill>
                  <a:srgbClr val="FFFF00"/>
                </a:solidFill>
                <a:effectLst>
                  <a:outerShdw blurRad="38100" dist="38100" dir="2700000" algn="tl">
                    <a:srgbClr val="C0C0C0"/>
                  </a:outerShdw>
                </a:effectLst>
                <a:cs typeface="Arial" panose="020B0604020202020204" pitchFamily="34" charset="0"/>
              </a:rPr>
              <a:t>у</a:t>
            </a:r>
            <a:r>
              <a:rPr lang="ru-RU" altLang="ru-RU" dirty="0">
                <a:solidFill>
                  <a:srgbClr val="FFFF00"/>
                </a:solidFill>
                <a:effectLst>
                  <a:outerShdw blurRad="38100" dist="38100" dir="2700000" algn="tl">
                    <a:srgbClr val="C0C0C0"/>
                  </a:outerShdw>
                </a:effectLst>
              </a:rPr>
              <a:t> </a:t>
            </a:r>
            <a:r>
              <a:rPr lang="en-US" altLang="ru-RU" b="1" dirty="0">
                <a:solidFill>
                  <a:srgbClr val="990000"/>
                </a:solidFill>
                <a:effectLst>
                  <a:outerShdw blurRad="38100" dist="38100" dir="2700000" algn="tl">
                    <a:srgbClr val="C0C0C0"/>
                  </a:outerShdw>
                </a:effectLst>
              </a:rPr>
              <a:t>50%</a:t>
            </a:r>
            <a:r>
              <a:rPr lang="en-US" altLang="ru-RU" dirty="0"/>
              <a:t> </a:t>
            </a:r>
            <a:r>
              <a:rPr lang="ru-RU" altLang="ru-RU" b="1" dirty="0">
                <a:solidFill>
                  <a:srgbClr val="FFFF00"/>
                </a:solidFill>
                <a:effectLst>
                  <a:outerShdw blurRad="38100" dist="38100" dir="2700000" algn="tl">
                    <a:srgbClr val="C0C0C0"/>
                  </a:outerShdw>
                </a:effectLst>
                <a:cs typeface="Arial" panose="020B0604020202020204" pitchFamily="34" charset="0"/>
              </a:rPr>
              <a:t>больных</a:t>
            </a:r>
            <a:r>
              <a:rPr lang="en-US" altLang="ru-RU" b="1" dirty="0">
                <a:solidFill>
                  <a:srgbClr val="008080"/>
                </a:solidFill>
                <a:effectLst>
                  <a:outerShdw blurRad="38100" dist="38100" dir="2700000" algn="tl">
                    <a:srgbClr val="C0C0C0"/>
                  </a:outerShdw>
                </a:effectLst>
                <a:cs typeface="Arial" panose="020B0604020202020204" pitchFamily="34" charset="0"/>
              </a:rPr>
              <a:t> </a:t>
            </a:r>
            <a:endParaRPr lang="ru-RU" altLang="ru-RU" b="1" dirty="0">
              <a:solidFill>
                <a:srgbClr val="008080"/>
              </a:solidFill>
              <a:effectLst>
                <a:outerShdw blurRad="38100" dist="38100" dir="2700000" algn="tl">
                  <a:srgbClr val="C0C0C0"/>
                </a:outerShdw>
              </a:effectLst>
              <a:cs typeface="Arial" panose="020B0604020202020204" pitchFamily="34" charset="0"/>
            </a:endParaRPr>
          </a:p>
          <a:p>
            <a:pPr lvl="1">
              <a:lnSpc>
                <a:spcPct val="90000"/>
              </a:lnSpc>
            </a:pPr>
            <a:r>
              <a:rPr lang="en-US" altLang="ru-RU" b="1" dirty="0">
                <a:solidFill>
                  <a:srgbClr val="990000"/>
                </a:solidFill>
                <a:effectLst>
                  <a:outerShdw blurRad="38100" dist="38100" dir="2700000" algn="tl">
                    <a:srgbClr val="C0C0C0"/>
                  </a:outerShdw>
                </a:effectLst>
              </a:rPr>
              <a:t>25%</a:t>
            </a:r>
            <a:r>
              <a:rPr lang="en-US" altLang="ru-RU" dirty="0"/>
              <a:t> </a:t>
            </a:r>
            <a:r>
              <a:rPr lang="ru-RU" altLang="ru-RU" b="1" dirty="0">
                <a:solidFill>
                  <a:srgbClr val="FFFF00"/>
                </a:solidFill>
                <a:effectLst>
                  <a:outerShdw blurRad="38100" dist="38100" dir="2700000" algn="tl">
                    <a:srgbClr val="C0C0C0"/>
                  </a:outerShdw>
                </a:effectLst>
                <a:cs typeface="Arial" panose="020B0604020202020204" pitchFamily="34" charset="0"/>
              </a:rPr>
              <a:t>требуют постоянного ухода</a:t>
            </a:r>
            <a:endParaRPr lang="en-US" altLang="ru-RU" b="1" dirty="0">
              <a:solidFill>
                <a:srgbClr val="FFFF00"/>
              </a:solidFill>
              <a:effectLst>
                <a:outerShdw blurRad="38100" dist="38100" dir="2700000" algn="tl">
                  <a:srgbClr val="C0C0C0"/>
                </a:outerShdw>
              </a:effectLst>
              <a:cs typeface="Arial" panose="020B0604020202020204" pitchFamily="34" charset="0"/>
            </a:endParaRPr>
          </a:p>
        </p:txBody>
      </p:sp>
      <p:sp>
        <p:nvSpPr>
          <p:cNvPr id="19460" name="Text Box 4"/>
          <p:cNvSpPr txBox="1">
            <a:spLocks noChangeArrowheads="1"/>
          </p:cNvSpPr>
          <p:nvPr/>
        </p:nvSpPr>
        <p:spPr bwMode="auto">
          <a:xfrm>
            <a:off x="6805613" y="6218239"/>
            <a:ext cx="389882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eaLnBrk="0" hangingPunct="0"/>
            <a:r>
              <a:rPr lang="en-GB" altLang="ru-RU" sz="1200" b="1" baseline="30000">
                <a:effectLst>
                  <a:outerShdw blurRad="38100" dist="38100" dir="2700000" algn="tl">
                    <a:srgbClr val="C0C0C0"/>
                  </a:outerShdw>
                </a:effectLst>
              </a:rPr>
              <a:t>1</a:t>
            </a:r>
            <a:r>
              <a:rPr lang="en-GB" altLang="ru-RU" sz="1200" b="1">
                <a:effectLst>
                  <a:outerShdw blurRad="38100" dist="38100" dir="2700000" algn="tl">
                    <a:srgbClr val="C0C0C0"/>
                  </a:outerShdw>
                </a:effectLst>
              </a:rPr>
              <a:t>Melton LJ, et al. J Bone Miner Res 1992;7:1005–10</a:t>
            </a:r>
          </a:p>
          <a:p>
            <a:pPr eaLnBrk="0" hangingPunct="0"/>
            <a:r>
              <a:rPr lang="en-GB" altLang="ru-RU" sz="1200" b="1" baseline="30000">
                <a:effectLst>
                  <a:outerShdw blurRad="38100" dist="38100" dir="2700000" algn="tl">
                    <a:srgbClr val="C0C0C0"/>
                  </a:outerShdw>
                </a:effectLst>
              </a:rPr>
              <a:t>2</a:t>
            </a:r>
            <a:r>
              <a:rPr lang="en-GB" altLang="ru-RU" sz="1200" b="1">
                <a:effectLst>
                  <a:outerShdw blurRad="38100" dist="38100" dir="2700000" algn="tl">
                    <a:srgbClr val="C0C0C0"/>
                  </a:outerShdw>
                </a:effectLst>
              </a:rPr>
              <a:t>World остеопороз  Day Factsheet. IOF 1998</a:t>
            </a:r>
          </a:p>
          <a:p>
            <a:pPr eaLnBrk="0" hangingPunct="0"/>
            <a:r>
              <a:rPr lang="en-GB" altLang="ru-RU" sz="1200" b="1" baseline="30000">
                <a:effectLst>
                  <a:outerShdw blurRad="38100" dist="38100" dir="2700000" algn="tl">
                    <a:srgbClr val="C0C0C0"/>
                  </a:outerShdw>
                </a:effectLst>
              </a:rPr>
              <a:t>3</a:t>
            </a:r>
            <a:r>
              <a:rPr lang="en-GB" altLang="ru-RU" sz="1200" b="1">
                <a:effectLst>
                  <a:outerShdw blurRad="38100" dist="38100" dir="2700000" algn="tl">
                    <a:srgbClr val="C0C0C0"/>
                  </a:outerShdw>
                </a:effectLst>
              </a:rPr>
              <a:t>World остеопороз  Day Factsheet. IOF 2000</a:t>
            </a:r>
          </a:p>
        </p:txBody>
      </p:sp>
      <p:pic>
        <p:nvPicPr>
          <p:cNvPr id="194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6193" y="1704975"/>
            <a:ext cx="2376488"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57238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5613" y="50009"/>
            <a:ext cx="11296650" cy="882650"/>
          </a:xfrm>
        </p:spPr>
        <p:txBody>
          <a:bodyPr>
            <a:normAutofit/>
          </a:bodyPr>
          <a:lstStyle/>
          <a:p>
            <a:r>
              <a:rPr lang="ru-RU" altLang="ru-RU" sz="3600" b="1" dirty="0">
                <a:latin typeface="Tahoma" panose="020B0604030504040204" pitchFamily="34" charset="0"/>
              </a:rPr>
              <a:t>Факторы риска </a:t>
            </a:r>
            <a:r>
              <a:rPr lang="ru-RU" altLang="ru-RU" sz="3600" b="1" dirty="0" smtClean="0">
                <a:latin typeface="Tahoma" panose="020B0604030504040204" pitchFamily="34" charset="0"/>
              </a:rPr>
              <a:t>остеопороза </a:t>
            </a:r>
            <a:r>
              <a:rPr lang="ru-RU" altLang="ru-RU" sz="3600" b="1" dirty="0">
                <a:latin typeface="Tahoma" panose="020B0604030504040204" pitchFamily="34" charset="0"/>
              </a:rPr>
              <a:t>и переломов</a:t>
            </a:r>
          </a:p>
        </p:txBody>
      </p:sp>
      <p:sp>
        <p:nvSpPr>
          <p:cNvPr id="28675" name="Rectangle 3"/>
          <p:cNvSpPr>
            <a:spLocks noGrp="1" noChangeArrowheads="1"/>
          </p:cNvSpPr>
          <p:nvPr>
            <p:ph type="body" sz="half" idx="1"/>
          </p:nvPr>
        </p:nvSpPr>
        <p:spPr>
          <a:xfrm>
            <a:off x="1888332" y="1827533"/>
            <a:ext cx="4184650" cy="2520950"/>
          </a:xfrm>
        </p:spPr>
        <p:txBody>
          <a:bodyPr/>
          <a:lstStyle/>
          <a:p>
            <a:pPr>
              <a:lnSpc>
                <a:spcPct val="130000"/>
              </a:lnSpc>
            </a:pPr>
            <a:r>
              <a:rPr lang="ru-RU" altLang="ru-RU" sz="1600" b="1" dirty="0"/>
              <a:t>Пожилой возраст</a:t>
            </a:r>
          </a:p>
          <a:p>
            <a:pPr>
              <a:lnSpc>
                <a:spcPct val="130000"/>
              </a:lnSpc>
            </a:pPr>
            <a:r>
              <a:rPr lang="ru-RU" altLang="ru-RU" sz="1600" b="1" dirty="0"/>
              <a:t>Перелом во взрослом возрасте в  анамнезе </a:t>
            </a:r>
          </a:p>
          <a:p>
            <a:pPr>
              <a:lnSpc>
                <a:spcPct val="130000"/>
              </a:lnSpc>
            </a:pPr>
            <a:r>
              <a:rPr lang="ru-RU" altLang="ru-RU" sz="1600" b="1" dirty="0" err="1"/>
              <a:t>Евпропеоидная</a:t>
            </a:r>
            <a:r>
              <a:rPr lang="ru-RU" altLang="ru-RU" sz="1600" b="1" dirty="0"/>
              <a:t> раса</a:t>
            </a:r>
          </a:p>
          <a:p>
            <a:pPr>
              <a:lnSpc>
                <a:spcPct val="130000"/>
              </a:lnSpc>
            </a:pPr>
            <a:r>
              <a:rPr lang="ru-RU" altLang="ru-RU" sz="1600" b="1" dirty="0"/>
              <a:t>Женский пол</a:t>
            </a:r>
          </a:p>
          <a:p>
            <a:pPr>
              <a:lnSpc>
                <a:spcPct val="130000"/>
              </a:lnSpc>
            </a:pPr>
            <a:r>
              <a:rPr lang="ru-RU" altLang="ru-RU" sz="1600" b="1" dirty="0"/>
              <a:t>Деменция</a:t>
            </a:r>
          </a:p>
          <a:p>
            <a:pPr>
              <a:lnSpc>
                <a:spcPct val="130000"/>
              </a:lnSpc>
              <a:buFontTx/>
              <a:buNone/>
            </a:pPr>
            <a:endParaRPr lang="ru-RU" altLang="ru-RU" sz="1600" b="1" dirty="0"/>
          </a:p>
        </p:txBody>
      </p:sp>
      <p:sp>
        <p:nvSpPr>
          <p:cNvPr id="28676" name="Rectangle 4"/>
          <p:cNvSpPr>
            <a:spLocks noGrp="1" noChangeArrowheads="1"/>
          </p:cNvSpPr>
          <p:nvPr>
            <p:ph type="body" sz="half" idx="2"/>
          </p:nvPr>
        </p:nvSpPr>
        <p:spPr>
          <a:xfrm>
            <a:off x="6481764" y="1827533"/>
            <a:ext cx="4186237" cy="4287838"/>
          </a:xfrm>
        </p:spPr>
        <p:txBody>
          <a:bodyPr>
            <a:noAutofit/>
          </a:bodyPr>
          <a:lstStyle/>
          <a:p>
            <a:pPr>
              <a:lnSpc>
                <a:spcPct val="110000"/>
              </a:lnSpc>
            </a:pPr>
            <a:r>
              <a:rPr lang="ru-RU" altLang="ru-RU" sz="1800" b="1" dirty="0">
                <a:latin typeface="Times" panose="02020603050405020304" pitchFamily="18" charset="0"/>
                <a:cs typeface="Times" panose="02020603050405020304" pitchFamily="18" charset="0"/>
              </a:rPr>
              <a:t>Курение</a:t>
            </a:r>
          </a:p>
          <a:p>
            <a:pPr>
              <a:lnSpc>
                <a:spcPct val="110000"/>
              </a:lnSpc>
            </a:pPr>
            <a:r>
              <a:rPr lang="ru-RU" altLang="ru-RU" sz="1800" b="1" dirty="0">
                <a:latin typeface="Times" panose="02020603050405020304" pitchFamily="18" charset="0"/>
                <a:cs typeface="Times" panose="02020603050405020304" pitchFamily="18" charset="0"/>
              </a:rPr>
              <a:t>Низкая масса тела</a:t>
            </a:r>
          </a:p>
          <a:p>
            <a:pPr>
              <a:lnSpc>
                <a:spcPct val="110000"/>
              </a:lnSpc>
            </a:pPr>
            <a:r>
              <a:rPr lang="ru-RU" altLang="ru-RU" sz="1800" b="1" dirty="0">
                <a:latin typeface="Times" panose="02020603050405020304" pitchFamily="18" charset="0"/>
                <a:cs typeface="Times" panose="02020603050405020304" pitchFamily="18" charset="0"/>
              </a:rPr>
              <a:t>Дефицит эстрогенов</a:t>
            </a:r>
          </a:p>
          <a:p>
            <a:pPr>
              <a:lnSpc>
                <a:spcPct val="110000"/>
              </a:lnSpc>
            </a:pPr>
            <a:r>
              <a:rPr lang="ru-RU" altLang="ru-RU" sz="1800" b="1" dirty="0">
                <a:solidFill>
                  <a:srgbClr val="FFFF00"/>
                </a:solidFill>
                <a:latin typeface="Times" panose="02020603050405020304" pitchFamily="18" charset="0"/>
                <a:cs typeface="Times" panose="02020603050405020304" pitchFamily="18" charset="0"/>
              </a:rPr>
              <a:t>Недостаточное </a:t>
            </a:r>
          </a:p>
          <a:p>
            <a:pPr>
              <a:lnSpc>
                <a:spcPct val="110000"/>
              </a:lnSpc>
              <a:buFontTx/>
              <a:buNone/>
            </a:pPr>
            <a:r>
              <a:rPr lang="ru-RU" altLang="ru-RU" sz="1800" b="1" dirty="0">
                <a:solidFill>
                  <a:srgbClr val="FFFF00"/>
                </a:solidFill>
                <a:latin typeface="Times" panose="02020603050405020304" pitchFamily="18" charset="0"/>
                <a:cs typeface="Times" panose="02020603050405020304" pitchFamily="18" charset="0"/>
              </a:rPr>
              <a:t>     поступление в организм кальция/витамина </a:t>
            </a:r>
            <a:r>
              <a:rPr lang="en-US" altLang="ru-RU" sz="1800" b="1" dirty="0">
                <a:solidFill>
                  <a:srgbClr val="FFFF00"/>
                </a:solidFill>
                <a:latin typeface="Times" panose="02020603050405020304" pitchFamily="18" charset="0"/>
                <a:cs typeface="Times" panose="02020603050405020304" pitchFamily="18" charset="0"/>
              </a:rPr>
              <a:t>D</a:t>
            </a:r>
            <a:r>
              <a:rPr lang="ru-RU" altLang="ru-RU" sz="1800" b="1" dirty="0">
                <a:solidFill>
                  <a:srgbClr val="FFFF00"/>
                </a:solidFill>
                <a:latin typeface="Times" panose="02020603050405020304" pitchFamily="18" charset="0"/>
                <a:cs typeface="Times" panose="02020603050405020304" pitchFamily="18" charset="0"/>
              </a:rPr>
              <a:t> в течение всей жизни</a:t>
            </a:r>
          </a:p>
          <a:p>
            <a:pPr>
              <a:lnSpc>
                <a:spcPct val="110000"/>
              </a:lnSpc>
            </a:pPr>
            <a:r>
              <a:rPr lang="ru-RU" altLang="ru-RU" sz="1800" b="1" dirty="0">
                <a:latin typeface="Times" panose="02020603050405020304" pitchFamily="18" charset="0"/>
                <a:cs typeface="Times" panose="02020603050405020304" pitchFamily="18" charset="0"/>
              </a:rPr>
              <a:t>Алкоголизм</a:t>
            </a:r>
          </a:p>
          <a:p>
            <a:pPr>
              <a:lnSpc>
                <a:spcPct val="110000"/>
              </a:lnSpc>
            </a:pPr>
            <a:r>
              <a:rPr lang="ru-RU" altLang="ru-RU" sz="1800" b="1" dirty="0">
                <a:latin typeface="Times" panose="02020603050405020304" pitchFamily="18" charset="0"/>
                <a:cs typeface="Times" panose="02020603050405020304" pitchFamily="18" charset="0"/>
              </a:rPr>
              <a:t>Нарушение зрения</a:t>
            </a:r>
          </a:p>
          <a:p>
            <a:pPr>
              <a:lnSpc>
                <a:spcPct val="110000"/>
              </a:lnSpc>
            </a:pPr>
            <a:r>
              <a:rPr lang="ru-RU" altLang="ru-RU" sz="1800" b="1" dirty="0">
                <a:latin typeface="Times" panose="02020603050405020304" pitchFamily="18" charset="0"/>
                <a:cs typeface="Times" panose="02020603050405020304" pitchFamily="18" charset="0"/>
              </a:rPr>
              <a:t>Частые падения</a:t>
            </a:r>
          </a:p>
          <a:p>
            <a:pPr>
              <a:lnSpc>
                <a:spcPct val="110000"/>
              </a:lnSpc>
            </a:pPr>
            <a:r>
              <a:rPr lang="ru-RU" altLang="ru-RU" sz="1800" b="1" dirty="0">
                <a:latin typeface="Times" panose="02020603050405020304" pitchFamily="18" charset="0"/>
                <a:cs typeface="Times" panose="02020603050405020304" pitchFamily="18" charset="0"/>
              </a:rPr>
              <a:t>Неадекватная физическая активность</a:t>
            </a:r>
          </a:p>
        </p:txBody>
      </p:sp>
      <p:sp>
        <p:nvSpPr>
          <p:cNvPr id="28677" name="Text Box 5"/>
          <p:cNvSpPr txBox="1">
            <a:spLocks noChangeArrowheads="1"/>
          </p:cNvSpPr>
          <p:nvPr/>
        </p:nvSpPr>
        <p:spPr bwMode="auto">
          <a:xfrm>
            <a:off x="1919288" y="1423194"/>
            <a:ext cx="4092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ru-RU" altLang="ru-RU" sz="2400">
              <a:solidFill>
                <a:schemeClr val="accent2"/>
              </a:solidFill>
            </a:endParaRPr>
          </a:p>
        </p:txBody>
      </p:sp>
      <p:sp>
        <p:nvSpPr>
          <p:cNvPr id="28678" name="Text Box 6"/>
          <p:cNvSpPr txBox="1">
            <a:spLocks noChangeArrowheads="1"/>
          </p:cNvSpPr>
          <p:nvPr/>
        </p:nvSpPr>
        <p:spPr bwMode="auto">
          <a:xfrm>
            <a:off x="1856584" y="1039819"/>
            <a:ext cx="3897312" cy="68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828675" indent="-285750">
              <a:defRPr>
                <a:solidFill>
                  <a:schemeClr val="tx1"/>
                </a:solidFill>
                <a:latin typeface="Arial" panose="020B0604020202020204" pitchFamily="34" charset="0"/>
              </a:defRPr>
            </a:lvl2pPr>
            <a:lvl3pPr marL="1236663" indent="-228600">
              <a:defRPr>
                <a:solidFill>
                  <a:schemeClr val="tx1"/>
                </a:solidFill>
                <a:latin typeface="Arial" panose="020B0604020202020204" pitchFamily="34" charset="0"/>
              </a:defRPr>
            </a:lvl3pPr>
            <a:lvl4pPr marL="164465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80000"/>
              </a:lnSpc>
              <a:spcAft>
                <a:spcPct val="40000"/>
              </a:spcAft>
              <a:buClr>
                <a:srgbClr val="0099FF"/>
              </a:buClr>
              <a:buFont typeface="Arial" panose="020B0604020202020204" pitchFamily="34" charset="0"/>
              <a:buNone/>
            </a:pPr>
            <a:r>
              <a:rPr lang="ru-RU" altLang="ru-RU" sz="2400" b="1" dirty="0" err="1">
                <a:solidFill>
                  <a:srgbClr val="FFFF00"/>
                </a:solidFill>
                <a:effectLst>
                  <a:outerShdw blurRad="38100" dist="38100" dir="2700000" algn="tl">
                    <a:srgbClr val="C0C0C0"/>
                  </a:outerShdw>
                </a:effectLst>
                <a:cs typeface="Arial" panose="020B0604020202020204" pitchFamily="34" charset="0"/>
              </a:rPr>
              <a:t>Немодифицируемые</a:t>
            </a:r>
            <a:r>
              <a:rPr lang="ru-RU" altLang="ru-RU" sz="2400" b="1" dirty="0">
                <a:solidFill>
                  <a:srgbClr val="FFFF00"/>
                </a:solidFill>
                <a:effectLst>
                  <a:outerShdw blurRad="38100" dist="38100" dir="2700000" algn="tl">
                    <a:srgbClr val="C0C0C0"/>
                  </a:outerShdw>
                </a:effectLst>
                <a:cs typeface="Arial" panose="020B0604020202020204" pitchFamily="34" charset="0"/>
              </a:rPr>
              <a:t> факторы</a:t>
            </a:r>
          </a:p>
        </p:txBody>
      </p:sp>
      <p:sp>
        <p:nvSpPr>
          <p:cNvPr id="28679" name="Text Box 7"/>
          <p:cNvSpPr txBox="1">
            <a:spLocks noChangeArrowheads="1"/>
          </p:cNvSpPr>
          <p:nvPr/>
        </p:nvSpPr>
        <p:spPr bwMode="auto">
          <a:xfrm>
            <a:off x="6481764" y="1144269"/>
            <a:ext cx="3868737" cy="68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828675" indent="-285750">
              <a:defRPr>
                <a:solidFill>
                  <a:schemeClr val="tx1"/>
                </a:solidFill>
                <a:latin typeface="Arial" panose="020B0604020202020204" pitchFamily="34" charset="0"/>
              </a:defRPr>
            </a:lvl2pPr>
            <a:lvl3pPr marL="1236663" indent="-228600">
              <a:defRPr>
                <a:solidFill>
                  <a:schemeClr val="tx1"/>
                </a:solidFill>
                <a:latin typeface="Arial" panose="020B0604020202020204" pitchFamily="34" charset="0"/>
              </a:defRPr>
            </a:lvl3pPr>
            <a:lvl4pPr marL="164465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80000"/>
              </a:lnSpc>
              <a:spcAft>
                <a:spcPct val="40000"/>
              </a:spcAft>
              <a:buClr>
                <a:srgbClr val="0099FF"/>
              </a:buClr>
              <a:buFont typeface="Arial" panose="020B0604020202020204" pitchFamily="34" charset="0"/>
              <a:buNone/>
            </a:pPr>
            <a:r>
              <a:rPr lang="ru-RU" altLang="ru-RU" sz="2400" b="1" dirty="0">
                <a:solidFill>
                  <a:srgbClr val="FFFF00"/>
                </a:solidFill>
                <a:effectLst>
                  <a:outerShdw blurRad="38100" dist="38100" dir="2700000" algn="tl">
                    <a:srgbClr val="C0C0C0"/>
                  </a:outerShdw>
                </a:effectLst>
                <a:cs typeface="Arial" panose="020B0604020202020204" pitchFamily="34" charset="0"/>
              </a:rPr>
              <a:t>Модифицируемые факторы</a:t>
            </a:r>
          </a:p>
        </p:txBody>
      </p:sp>
      <p:sp>
        <p:nvSpPr>
          <p:cNvPr id="28680" name="Text Box 5"/>
          <p:cNvSpPr txBox="1">
            <a:spLocks noChangeArrowheads="1"/>
          </p:cNvSpPr>
          <p:nvPr/>
        </p:nvSpPr>
        <p:spPr bwMode="auto">
          <a:xfrm>
            <a:off x="1721644" y="4260845"/>
            <a:ext cx="396081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828675" indent="-285750">
              <a:defRPr>
                <a:solidFill>
                  <a:schemeClr val="tx1"/>
                </a:solidFill>
                <a:latin typeface="Arial" panose="020B0604020202020204" pitchFamily="34" charset="0"/>
              </a:defRPr>
            </a:lvl2pPr>
            <a:lvl3pPr marL="1236663" indent="-228600">
              <a:defRPr>
                <a:solidFill>
                  <a:schemeClr val="tx1"/>
                </a:solidFill>
                <a:latin typeface="Arial" panose="020B0604020202020204" pitchFamily="34" charset="0"/>
              </a:defRPr>
            </a:lvl3pPr>
            <a:lvl4pPr marL="164465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80000"/>
              </a:lnSpc>
              <a:spcAft>
                <a:spcPct val="40000"/>
              </a:spcAft>
              <a:buClr>
                <a:srgbClr val="0099FF"/>
              </a:buClr>
              <a:buFont typeface="Arial" panose="020B0604020202020204" pitchFamily="34" charset="0"/>
              <a:buNone/>
            </a:pPr>
            <a:r>
              <a:rPr lang="ru-RU" altLang="ru-RU" sz="2400" b="1" dirty="0">
                <a:solidFill>
                  <a:srgbClr val="FFFF00"/>
                </a:solidFill>
                <a:effectLst>
                  <a:outerShdw blurRad="38100" dist="38100" dir="2700000" algn="tl">
                    <a:srgbClr val="C0C0C0"/>
                  </a:outerShdw>
                </a:effectLst>
                <a:cs typeface="Arial" panose="020B0604020202020204" pitchFamily="34" charset="0"/>
              </a:rPr>
              <a:t>Факторы риска падений </a:t>
            </a:r>
          </a:p>
        </p:txBody>
      </p:sp>
      <p:sp>
        <p:nvSpPr>
          <p:cNvPr id="28681" name="Rectangle 9"/>
          <p:cNvSpPr>
            <a:spLocks noChangeArrowheads="1"/>
          </p:cNvSpPr>
          <p:nvPr/>
        </p:nvSpPr>
        <p:spPr bwMode="auto">
          <a:xfrm>
            <a:off x="2063750" y="4645020"/>
            <a:ext cx="3276600" cy="198913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pPr>
              <a:lnSpc>
                <a:spcPct val="90000"/>
              </a:lnSpc>
              <a:spcBef>
                <a:spcPct val="20000"/>
              </a:spcBef>
              <a:buClr>
                <a:srgbClr val="FFFF00"/>
              </a:buClr>
              <a:buSzPct val="75000"/>
              <a:buFont typeface="Wingdings" panose="05000000000000000000" pitchFamily="2" charset="2"/>
              <a:buChar char="t"/>
            </a:pPr>
            <a:r>
              <a:rPr lang="ru-RU" altLang="ru-RU" b="1" dirty="0">
                <a:latin typeface="Times New Roman" panose="02020603050405020304" pitchFamily="18" charset="0"/>
              </a:rPr>
              <a:t>немощность</a:t>
            </a:r>
          </a:p>
          <a:p>
            <a:pPr>
              <a:lnSpc>
                <a:spcPct val="90000"/>
              </a:lnSpc>
              <a:spcBef>
                <a:spcPct val="20000"/>
              </a:spcBef>
              <a:buClr>
                <a:srgbClr val="FFFF00"/>
              </a:buClr>
              <a:buSzPct val="75000"/>
              <a:buFont typeface="Wingdings" panose="05000000000000000000" pitchFamily="2" charset="2"/>
              <a:buChar char="t"/>
            </a:pPr>
            <a:r>
              <a:rPr lang="ru-RU" altLang="ru-RU" b="1" dirty="0">
                <a:latin typeface="Times New Roman" panose="02020603050405020304" pitchFamily="18" charset="0"/>
              </a:rPr>
              <a:t> низкая физическая активность </a:t>
            </a:r>
          </a:p>
          <a:p>
            <a:pPr>
              <a:lnSpc>
                <a:spcPct val="90000"/>
              </a:lnSpc>
              <a:spcBef>
                <a:spcPct val="20000"/>
              </a:spcBef>
              <a:buClr>
                <a:srgbClr val="FFFF00"/>
              </a:buClr>
              <a:buSzPct val="75000"/>
              <a:buFont typeface="Wingdings" panose="05000000000000000000" pitchFamily="2" charset="2"/>
              <a:buChar char="t"/>
            </a:pPr>
            <a:r>
              <a:rPr lang="ru-RU" altLang="ru-RU" b="1" dirty="0">
                <a:latin typeface="Times New Roman" panose="02020603050405020304" pitchFamily="18" charset="0"/>
              </a:rPr>
              <a:t>нарушение зрения </a:t>
            </a:r>
          </a:p>
          <a:p>
            <a:pPr>
              <a:lnSpc>
                <a:spcPct val="90000"/>
              </a:lnSpc>
              <a:spcBef>
                <a:spcPct val="20000"/>
              </a:spcBef>
              <a:buClr>
                <a:srgbClr val="FFFF00"/>
              </a:buClr>
              <a:buSzPct val="75000"/>
              <a:buFont typeface="Wingdings" panose="05000000000000000000" pitchFamily="2" charset="2"/>
              <a:buChar char="t"/>
            </a:pPr>
            <a:r>
              <a:rPr lang="ru-RU" altLang="ru-RU" b="1" dirty="0">
                <a:latin typeface="Times New Roman" panose="02020603050405020304" pitchFamily="18" charset="0"/>
              </a:rPr>
              <a:t>снижение клиренса </a:t>
            </a:r>
            <a:r>
              <a:rPr lang="ru-RU" altLang="ru-RU" b="1" dirty="0" err="1">
                <a:latin typeface="Times New Roman" panose="02020603050405020304" pitchFamily="18" charset="0"/>
              </a:rPr>
              <a:t>креатинина</a:t>
            </a:r>
            <a:r>
              <a:rPr lang="ru-RU" altLang="ru-RU" b="1" dirty="0">
                <a:latin typeface="Times New Roman" panose="02020603050405020304" pitchFamily="18" charset="0"/>
              </a:rPr>
              <a:t> </a:t>
            </a:r>
          </a:p>
          <a:p>
            <a:pPr>
              <a:lnSpc>
                <a:spcPct val="90000"/>
              </a:lnSpc>
              <a:spcBef>
                <a:spcPct val="20000"/>
              </a:spcBef>
              <a:buClr>
                <a:srgbClr val="FFFF00"/>
              </a:buClr>
              <a:buSzPct val="75000"/>
              <a:buFont typeface="Wingdings" panose="05000000000000000000" pitchFamily="2" charset="2"/>
              <a:buChar char="t"/>
            </a:pPr>
            <a:r>
              <a:rPr lang="ru-RU" altLang="ru-RU" b="1" dirty="0">
                <a:latin typeface="Times New Roman" panose="02020603050405020304" pitchFamily="18" charset="0"/>
              </a:rPr>
              <a:t>нарушение сна</a:t>
            </a:r>
          </a:p>
          <a:p>
            <a:pPr>
              <a:buClr>
                <a:srgbClr val="FFFF00"/>
              </a:buClr>
            </a:pPr>
            <a:endParaRPr lang="ru-RU" altLang="ru-RU" b="1" dirty="0">
              <a:latin typeface="Times New Roman" panose="02020603050405020304" pitchFamily="18" charset="0"/>
            </a:endParaRPr>
          </a:p>
        </p:txBody>
      </p:sp>
      <p:sp>
        <p:nvSpPr>
          <p:cNvPr id="28682" name="Rectangle 10"/>
          <p:cNvSpPr>
            <a:spLocks noChangeArrowheads="1"/>
          </p:cNvSpPr>
          <p:nvPr/>
        </p:nvSpPr>
        <p:spPr bwMode="auto">
          <a:xfrm>
            <a:off x="320675" y="6474018"/>
            <a:ext cx="1150461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altLang="ru-RU" sz="1400" dirty="0">
                <a:latin typeface="Times" panose="02020603050405020304" pitchFamily="18" charset="0"/>
                <a:cs typeface="Times" panose="02020603050405020304" pitchFamily="18" charset="0"/>
              </a:rPr>
              <a:t>Сочетание нескольких факторов риска остеопороза и переломов имеет </a:t>
            </a:r>
            <a:r>
              <a:rPr lang="ru-RU" altLang="ru-RU" sz="1400" b="1" i="1" dirty="0">
                <a:latin typeface="Times" panose="02020603050405020304" pitchFamily="18" charset="0"/>
                <a:cs typeface="Times" panose="02020603050405020304" pitchFamily="18" charset="0"/>
              </a:rPr>
              <a:t>кумулятивный эффект, </a:t>
            </a:r>
            <a:r>
              <a:rPr lang="ru-RU" altLang="ru-RU" sz="1400" dirty="0">
                <a:latin typeface="Times" panose="02020603050405020304" pitchFamily="18" charset="0"/>
                <a:cs typeface="Times" panose="02020603050405020304" pitchFamily="18" charset="0"/>
              </a:rPr>
              <a:t>при увеличении их числа риск возрастает (А).  </a:t>
            </a:r>
          </a:p>
        </p:txBody>
      </p:sp>
    </p:spTree>
    <p:extLst>
      <p:ext uri="{BB962C8B-B14F-4D97-AF65-F5344CB8AC3E}">
        <p14:creationId xmlns:p14="http://schemas.microsoft.com/office/powerpoint/2010/main" val="38752775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209800" y="115889"/>
            <a:ext cx="7772400" cy="1800225"/>
          </a:xfrm>
        </p:spPr>
        <p:txBody>
          <a:bodyPr>
            <a:normAutofit fontScale="90000"/>
          </a:bodyPr>
          <a:lstStyle/>
          <a:p>
            <a:r>
              <a:rPr lang="ru-RU" altLang="ru-RU" b="1">
                <a:solidFill>
                  <a:schemeClr val="tx1"/>
                </a:solidFill>
                <a:effectLst>
                  <a:outerShdw blurRad="38100" dist="38100" dir="2700000" algn="tl">
                    <a:srgbClr val="C0C0C0"/>
                  </a:outerShdw>
                </a:effectLst>
                <a:latin typeface="Tahoma" panose="020B0604030504040204" pitchFamily="34" charset="0"/>
              </a:rPr>
              <a:t>Патогенетическая классификация остеопороза</a:t>
            </a:r>
          </a:p>
        </p:txBody>
      </p:sp>
      <p:sp>
        <p:nvSpPr>
          <p:cNvPr id="3075" name="Rectangle 3"/>
          <p:cNvSpPr>
            <a:spLocks noGrp="1" noChangeArrowheads="1"/>
          </p:cNvSpPr>
          <p:nvPr>
            <p:ph type="body" idx="1"/>
          </p:nvPr>
        </p:nvSpPr>
        <p:spPr>
          <a:xfrm>
            <a:off x="1919288" y="2205039"/>
            <a:ext cx="8748712" cy="4059237"/>
          </a:xfrm>
        </p:spPr>
        <p:txBody>
          <a:bodyPr/>
          <a:lstStyle/>
          <a:p>
            <a:pPr algn="ctr">
              <a:buClr>
                <a:srgbClr val="A50021"/>
              </a:buClr>
              <a:buFontTx/>
              <a:buNone/>
            </a:pPr>
            <a:r>
              <a:rPr lang="ru-RU" altLang="ru-RU" sz="4000" b="1">
                <a:effectLst>
                  <a:outerShdw blurRad="38100" dist="38100" dir="2700000" algn="tl">
                    <a:srgbClr val="C0C0C0"/>
                  </a:outerShdw>
                </a:effectLst>
                <a:latin typeface="Tahoma" panose="020B0604030504040204" pitchFamily="34" charset="0"/>
                <a:cs typeface="Arial" panose="020B0604020202020204" pitchFamily="34" charset="0"/>
              </a:rPr>
              <a:t>Первичный остеопороз</a:t>
            </a:r>
          </a:p>
          <a:p>
            <a:pPr algn="ctr">
              <a:buClr>
                <a:srgbClr val="A50021"/>
              </a:buClr>
              <a:buFontTx/>
              <a:buNone/>
            </a:pPr>
            <a:endParaRPr lang="ru-RU" altLang="ru-RU" sz="4000" b="1">
              <a:effectLst>
                <a:outerShdw blurRad="38100" dist="38100" dir="2700000" algn="tl">
                  <a:srgbClr val="C0C0C0"/>
                </a:outerShdw>
              </a:effectLst>
              <a:latin typeface="Tahoma" panose="020B0604030504040204" pitchFamily="34" charset="0"/>
              <a:cs typeface="Arial" panose="020B0604020202020204" pitchFamily="34" charset="0"/>
            </a:endParaRPr>
          </a:p>
          <a:p>
            <a:pPr>
              <a:buFontTx/>
              <a:buNone/>
            </a:pPr>
            <a:r>
              <a:rPr lang="ru-RU" altLang="ru-RU" b="1">
                <a:solidFill>
                  <a:srgbClr val="990000"/>
                </a:solidFill>
                <a:effectLst>
                  <a:outerShdw blurRad="38100" dist="38100" dir="2700000" algn="tl">
                    <a:srgbClr val="C0C0C0"/>
                  </a:outerShdw>
                </a:effectLst>
              </a:rPr>
              <a:t> Постменопаузальный остеопороз (</a:t>
            </a:r>
            <a:r>
              <a:rPr lang="en-US" altLang="ru-RU" b="1">
                <a:solidFill>
                  <a:srgbClr val="990000"/>
                </a:solidFill>
                <a:effectLst>
                  <a:outerShdw blurRad="38100" dist="38100" dir="2700000" algn="tl">
                    <a:srgbClr val="C0C0C0"/>
                  </a:outerShdw>
                </a:effectLst>
              </a:rPr>
              <a:t>I</a:t>
            </a:r>
            <a:r>
              <a:rPr lang="ru-RU" altLang="ru-RU" b="1">
                <a:solidFill>
                  <a:srgbClr val="990000"/>
                </a:solidFill>
                <a:effectLst>
                  <a:outerShdw blurRad="38100" dist="38100" dir="2700000" algn="tl">
                    <a:srgbClr val="C0C0C0"/>
                  </a:outerShdw>
                </a:effectLst>
              </a:rPr>
              <a:t> тип)</a:t>
            </a:r>
          </a:p>
          <a:p>
            <a:pPr>
              <a:buFontTx/>
              <a:buNone/>
            </a:pPr>
            <a:r>
              <a:rPr lang="ru-RU" altLang="ru-RU" b="1">
                <a:solidFill>
                  <a:srgbClr val="990000"/>
                </a:solidFill>
                <a:effectLst>
                  <a:outerShdw blurRad="38100" dist="38100" dir="2700000" algn="tl">
                    <a:srgbClr val="C0C0C0"/>
                  </a:outerShdw>
                </a:effectLst>
              </a:rPr>
              <a:t> Сенильный остеопороз (</a:t>
            </a:r>
            <a:r>
              <a:rPr lang="en-US" altLang="ru-RU" b="1">
                <a:solidFill>
                  <a:srgbClr val="990000"/>
                </a:solidFill>
                <a:effectLst>
                  <a:outerShdw blurRad="38100" dist="38100" dir="2700000" algn="tl">
                    <a:srgbClr val="C0C0C0"/>
                  </a:outerShdw>
                </a:effectLst>
              </a:rPr>
              <a:t>II</a:t>
            </a:r>
            <a:r>
              <a:rPr lang="ru-RU" altLang="ru-RU" b="1">
                <a:solidFill>
                  <a:srgbClr val="990000"/>
                </a:solidFill>
                <a:effectLst>
                  <a:outerShdw blurRad="38100" dist="38100" dir="2700000" algn="tl">
                    <a:srgbClr val="C0C0C0"/>
                  </a:outerShdw>
                </a:effectLst>
              </a:rPr>
              <a:t> тип)</a:t>
            </a:r>
          </a:p>
          <a:p>
            <a:pPr>
              <a:buFontTx/>
              <a:buNone/>
            </a:pPr>
            <a:r>
              <a:rPr lang="ru-RU" altLang="ru-RU" b="1">
                <a:solidFill>
                  <a:srgbClr val="FFFF00"/>
                </a:solidFill>
              </a:rPr>
              <a:t> </a:t>
            </a:r>
            <a:r>
              <a:rPr lang="ru-RU" altLang="ru-RU" b="1">
                <a:effectLst>
                  <a:outerShdw blurRad="38100" dist="38100" dir="2700000" algn="tl">
                    <a:srgbClr val="C0C0C0"/>
                  </a:outerShdw>
                </a:effectLst>
              </a:rPr>
              <a:t>Ювенильный остеопороз</a:t>
            </a:r>
          </a:p>
          <a:p>
            <a:pPr>
              <a:buFontTx/>
              <a:buNone/>
            </a:pPr>
            <a:r>
              <a:rPr lang="ru-RU" altLang="ru-RU" b="1">
                <a:solidFill>
                  <a:srgbClr val="FFFF00"/>
                </a:solidFill>
                <a:effectLst>
                  <a:outerShdw blurRad="38100" dist="38100" dir="2700000" algn="tl">
                    <a:srgbClr val="C0C0C0"/>
                  </a:outerShdw>
                </a:effectLst>
              </a:rPr>
              <a:t> </a:t>
            </a:r>
            <a:r>
              <a:rPr lang="ru-RU" altLang="ru-RU" b="1">
                <a:effectLst>
                  <a:outerShdw blurRad="38100" dist="38100" dir="2700000" algn="tl">
                    <a:srgbClr val="C0C0C0"/>
                  </a:outerShdw>
                </a:effectLst>
              </a:rPr>
              <a:t>Идиопатический остеопороз</a:t>
            </a:r>
          </a:p>
          <a:p>
            <a:endParaRPr lang="ru-RU" altLang="ru-RU" b="1">
              <a:solidFill>
                <a:srgbClr val="FFFF00"/>
              </a:solidFill>
              <a:effectLst>
                <a:outerShdw blurRad="38100" dist="38100" dir="2700000" algn="tl">
                  <a:srgbClr val="C0C0C0"/>
                </a:outerShdw>
              </a:effectLst>
            </a:endParaRPr>
          </a:p>
        </p:txBody>
      </p:sp>
    </p:spTree>
    <p:extLst>
      <p:ext uri="{BB962C8B-B14F-4D97-AF65-F5344CB8AC3E}">
        <p14:creationId xmlns:p14="http://schemas.microsoft.com/office/powerpoint/2010/main" val="498524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4"/>
          <p:cNvSpPr>
            <a:spLocks noGrp="1"/>
          </p:cNvSpPr>
          <p:nvPr>
            <p:ph type="sldNum" sz="quarter" idx="11"/>
          </p:nvPr>
        </p:nvSpPr>
        <p:spPr/>
        <p:txBody>
          <a:bodyPr/>
          <a:lstStyle/>
          <a:p>
            <a:endParaRPr lang="en-US" altLang="ru-RU" dirty="0"/>
          </a:p>
        </p:txBody>
      </p:sp>
      <p:sp>
        <p:nvSpPr>
          <p:cNvPr id="1149954" name="Rectangle 2"/>
          <p:cNvSpPr>
            <a:spLocks noGrp="1" noChangeArrowheads="1"/>
          </p:cNvSpPr>
          <p:nvPr>
            <p:ph type="title"/>
          </p:nvPr>
        </p:nvSpPr>
        <p:spPr>
          <a:xfrm>
            <a:off x="1981200" y="260350"/>
            <a:ext cx="8229600" cy="941388"/>
          </a:xfrm>
          <a:noFill/>
          <a:ln/>
          <a:effectLst>
            <a:outerShdw dist="28398" dir="3806097" algn="ctr" rotWithShape="0">
              <a:schemeClr val="bg2">
                <a:alpha val="50000"/>
              </a:schemeClr>
            </a:outerShdw>
          </a:effectLst>
        </p:spPr>
        <p:txBody>
          <a:bodyPr/>
          <a:lstStyle/>
          <a:p>
            <a:pPr algn="ctr"/>
            <a:r>
              <a:rPr lang="ru-RU" altLang="ru-RU" sz="2800" dirty="0"/>
              <a:t>Остеопороз</a:t>
            </a:r>
          </a:p>
        </p:txBody>
      </p:sp>
      <p:pic>
        <p:nvPicPr>
          <p:cNvPr id="1149955" name="Picture 3" descr="snap014"/>
          <p:cNvPicPr>
            <a:picLocks noChangeAspect="1" noChangeArrowheads="1"/>
          </p:cNvPicPr>
          <p:nvPr/>
        </p:nvPicPr>
        <p:blipFill>
          <a:blip r:embed="rId2">
            <a:extLst>
              <a:ext uri="{28A0092B-C50C-407E-A947-70E740481C1C}">
                <a14:useLocalDpi xmlns:a14="http://schemas.microsoft.com/office/drawing/2010/main" val="0"/>
              </a:ext>
            </a:extLst>
          </a:blip>
          <a:srcRect l="5902" t="23750" r="53143" b="29005"/>
          <a:stretch>
            <a:fillRect/>
          </a:stretch>
        </p:blipFill>
        <p:spPr bwMode="auto">
          <a:xfrm>
            <a:off x="2135188" y="1773239"/>
            <a:ext cx="3744912" cy="3240087"/>
          </a:xfrm>
          <a:prstGeom prst="rect">
            <a:avLst/>
          </a:prstGeom>
          <a:noFill/>
          <a:extLst>
            <a:ext uri="{909E8E84-426E-40DD-AFC4-6F175D3DCCD1}">
              <a14:hiddenFill xmlns:a14="http://schemas.microsoft.com/office/drawing/2010/main">
                <a:solidFill>
                  <a:srgbClr val="FFFFFF"/>
                </a:solidFill>
              </a14:hiddenFill>
            </a:ext>
          </a:extLst>
        </p:spPr>
      </p:pic>
      <p:pic>
        <p:nvPicPr>
          <p:cNvPr id="1149956" name="Picture 4" descr="snap014"/>
          <p:cNvPicPr>
            <a:picLocks noChangeAspect="1" noChangeArrowheads="1"/>
          </p:cNvPicPr>
          <p:nvPr/>
        </p:nvPicPr>
        <p:blipFill>
          <a:blip r:embed="rId2">
            <a:extLst>
              <a:ext uri="{28A0092B-C50C-407E-A947-70E740481C1C}">
                <a14:useLocalDpi xmlns:a14="http://schemas.microsoft.com/office/drawing/2010/main" val="0"/>
              </a:ext>
            </a:extLst>
          </a:blip>
          <a:srcRect l="53952" t="23749" r="1984" b="27968"/>
          <a:stretch>
            <a:fillRect/>
          </a:stretch>
        </p:blipFill>
        <p:spPr bwMode="auto">
          <a:xfrm>
            <a:off x="6242050" y="1771651"/>
            <a:ext cx="3962400" cy="3255963"/>
          </a:xfrm>
          <a:prstGeom prst="rect">
            <a:avLst/>
          </a:prstGeom>
          <a:noFill/>
          <a:extLst>
            <a:ext uri="{909E8E84-426E-40DD-AFC4-6F175D3DCCD1}">
              <a14:hiddenFill xmlns:a14="http://schemas.microsoft.com/office/drawing/2010/main">
                <a:solidFill>
                  <a:srgbClr val="FFFFFF"/>
                </a:solidFill>
              </a14:hiddenFill>
            </a:ext>
          </a:extLst>
        </p:spPr>
      </p:pic>
      <p:sp>
        <p:nvSpPr>
          <p:cNvPr id="1149957" name="Text Box 5"/>
          <p:cNvSpPr txBox="1">
            <a:spLocks noChangeArrowheads="1"/>
          </p:cNvSpPr>
          <p:nvPr/>
        </p:nvSpPr>
        <p:spPr bwMode="auto">
          <a:xfrm>
            <a:off x="2135188" y="5119689"/>
            <a:ext cx="37449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2000"/>
              <a:t>Кость в норме</a:t>
            </a:r>
          </a:p>
        </p:txBody>
      </p:sp>
      <p:sp>
        <p:nvSpPr>
          <p:cNvPr id="1149958" name="Text Box 6"/>
          <p:cNvSpPr txBox="1">
            <a:spLocks noChangeArrowheads="1"/>
          </p:cNvSpPr>
          <p:nvPr/>
        </p:nvSpPr>
        <p:spPr bwMode="auto">
          <a:xfrm>
            <a:off x="6240463" y="5119689"/>
            <a:ext cx="39608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2000"/>
              <a:t>Кость при остеопорозе</a:t>
            </a:r>
          </a:p>
        </p:txBody>
      </p:sp>
    </p:spTree>
    <p:extLst>
      <p:ext uri="{BB962C8B-B14F-4D97-AF65-F5344CB8AC3E}">
        <p14:creationId xmlns:p14="http://schemas.microsoft.com/office/powerpoint/2010/main" val="51189424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TotalTime>
  <Words>1431</Words>
  <Application>Microsoft Office PowerPoint</Application>
  <PresentationFormat>Широкоэкранный</PresentationFormat>
  <Paragraphs>266</Paragraphs>
  <Slides>37</Slides>
  <Notes>8</Notes>
  <HiddenSlides>0</HiddenSlides>
  <MMClips>0</MMClips>
  <ScaleCrop>false</ScaleCrop>
  <HeadingPairs>
    <vt:vector size="8" baseType="variant">
      <vt:variant>
        <vt:lpstr>Использованные шрифты</vt:lpstr>
      </vt:variant>
      <vt:variant>
        <vt:i4>9</vt:i4>
      </vt:variant>
      <vt:variant>
        <vt:lpstr>Тема</vt:lpstr>
      </vt:variant>
      <vt:variant>
        <vt:i4>1</vt:i4>
      </vt:variant>
      <vt:variant>
        <vt:lpstr>Внедренные серверы OLE</vt:lpstr>
      </vt:variant>
      <vt:variant>
        <vt:i4>4</vt:i4>
      </vt:variant>
      <vt:variant>
        <vt:lpstr>Заголовки слайдов</vt:lpstr>
      </vt:variant>
      <vt:variant>
        <vt:i4>37</vt:i4>
      </vt:variant>
    </vt:vector>
  </HeadingPairs>
  <TitlesOfParts>
    <vt:vector size="51" baseType="lpstr">
      <vt:lpstr>Arial</vt:lpstr>
      <vt:lpstr>Calibri</vt:lpstr>
      <vt:lpstr>Calibri Light</vt:lpstr>
      <vt:lpstr>Symbol</vt:lpstr>
      <vt:lpstr>Tahoma</vt:lpstr>
      <vt:lpstr>Times</vt:lpstr>
      <vt:lpstr>Times New Roman</vt:lpstr>
      <vt:lpstr>Wingdings</vt:lpstr>
      <vt:lpstr>Wingdings 3</vt:lpstr>
      <vt:lpstr>Тема Office</vt:lpstr>
      <vt:lpstr>Photo Editor Photo</vt:lpstr>
      <vt:lpstr>Точечный рисунок</vt:lpstr>
      <vt:lpstr>Фотография Photo Editor</vt:lpstr>
      <vt:lpstr>Диаграмма</vt:lpstr>
      <vt:lpstr>Метаболические заболевания костей и суставов</vt:lpstr>
      <vt:lpstr>Презентация PowerPoint</vt:lpstr>
      <vt:lpstr>ОСТЕОПОРОЗ:                   НОВОЕ ОПРЕДЕЛЕНИЕ</vt:lpstr>
      <vt:lpstr>Плотность кости (параметры)  Количественные                      Качественные</vt:lpstr>
      <vt:lpstr>Нарушение баланса между процессами образования и разрушения костной ткани приводит к снижению костной массы и может стать причиной развития остеопороза</vt:lpstr>
      <vt:lpstr>Высокая экономическая и социальная цена остеопороза  </vt:lpstr>
      <vt:lpstr>Факторы риска остеопороза и переломов</vt:lpstr>
      <vt:lpstr>Патогенетическая классификация остеопороза</vt:lpstr>
      <vt:lpstr>Остеопороз</vt:lpstr>
      <vt:lpstr>Остеопороз</vt:lpstr>
      <vt:lpstr>Факторы риска развития остеопороза</vt:lpstr>
      <vt:lpstr>Возрастное снижение костной массы</vt:lpstr>
      <vt:lpstr>Снижение МПКТ приводит к повышению частоты переломов1</vt:lpstr>
      <vt:lpstr>Презентация PowerPoint</vt:lpstr>
      <vt:lpstr>Остеопороз и сердечно-сосудистые осложнения</vt:lpstr>
      <vt:lpstr>Сердечно-сосудистая летальность и МПК* у женщин в постменопаузе</vt:lpstr>
      <vt:lpstr>Сердечно-сосудистая летальность и компрессионные переломы позвонков  у женщин в постменопаузе</vt:lpstr>
      <vt:lpstr>Презентация PowerPoint</vt:lpstr>
      <vt:lpstr>Презентация PowerPoint</vt:lpstr>
      <vt:lpstr>Определение состояния минеральной плотности костной ткани,  состояния мышечной и жировой ткани</vt:lpstr>
      <vt:lpstr>Методы оценки состояния костной ткани </vt:lpstr>
      <vt:lpstr>Рекомендации по определению МПКТ    (L1-4, проксимальный отдел бедра)</vt:lpstr>
      <vt:lpstr>Методы оценки остеопороза</vt:lpstr>
      <vt:lpstr>Оценка МПКТ</vt:lpstr>
      <vt:lpstr>Отклонения минеральной плотности костной ткани</vt:lpstr>
      <vt:lpstr>ШКАЛА ОЦЕНКИ РИСКА ПЕРЕЛОМОВ, РАЗРАБОТАННАЯ ВОЗ (FRAX) </vt:lpstr>
      <vt:lpstr>Область исследования</vt:lpstr>
      <vt:lpstr>Программа «все тело» поможет в выявлении:</vt:lpstr>
      <vt:lpstr>Все тело</vt:lpstr>
      <vt:lpstr>Презентация PowerPoint</vt:lpstr>
      <vt:lpstr>Другие методы исследования состава тела и состояния мышц</vt:lpstr>
      <vt:lpstr>Биоимпедансометрия (Bioelectrical impedance analysis, BIA)</vt:lpstr>
      <vt:lpstr>Презентация PowerPoint</vt:lpstr>
      <vt:lpstr>Кому будет полезна биоимпедансометрия? </vt:lpstr>
      <vt:lpstr>Неточности и ошибки </vt:lpstr>
      <vt:lpstr>Презентация PowerPoint</vt:lpstr>
      <vt:lpstr>СПАСИБО ЗА ВНИМАНИЕ</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dc:title>
  <dc:creator>Алексей Феклистов</dc:creator>
  <cp:lastModifiedBy>Алексей Феклистов</cp:lastModifiedBy>
  <cp:revision>21</cp:revision>
  <dcterms:created xsi:type="dcterms:W3CDTF">2017-05-14T16:07:33Z</dcterms:created>
  <dcterms:modified xsi:type="dcterms:W3CDTF">2017-05-15T15:57:12Z</dcterms:modified>
</cp:coreProperties>
</file>